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6858000" cy="9144000" type="screen4x3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014" y="71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755F20DD-AF04-4CF5-9427-8FB2F59CECA7}" type="datetimeFigureOut">
              <a:rPr lang="ru-RU" smtClean="0"/>
              <a:t>27.06.2016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035175" y="750888"/>
            <a:ext cx="281781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172D0425-24B3-4875-A18C-5F5B0326FB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52548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2D0425-24B3-4875-A18C-5F5B0326FB7A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ACB89-32E4-44C4-9068-27F0BBABA584}" type="datetimeFigureOut">
              <a:rPr lang="ru-RU" smtClean="0"/>
              <a:pPr/>
              <a:t>27.06.2016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F2DF6-3B1D-40E5-BC06-DDC394ACCE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5051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ACB89-32E4-44C4-9068-27F0BBABA584}" type="datetimeFigureOut">
              <a:rPr lang="ru-RU" smtClean="0"/>
              <a:pPr/>
              <a:t>27.06.2016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F2DF6-3B1D-40E5-BC06-DDC394ACCE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7050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ACB89-32E4-44C4-9068-27F0BBABA584}" type="datetimeFigureOut">
              <a:rPr lang="ru-RU" smtClean="0"/>
              <a:pPr/>
              <a:t>27.06.2016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F2DF6-3B1D-40E5-BC06-DDC394ACCE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043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ACB89-32E4-44C4-9068-27F0BBABA584}" type="datetimeFigureOut">
              <a:rPr lang="ru-RU" smtClean="0"/>
              <a:pPr/>
              <a:t>27.06.2016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F2DF6-3B1D-40E5-BC06-DDC394ACCE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5437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ACB89-32E4-44C4-9068-27F0BBABA584}" type="datetimeFigureOut">
              <a:rPr lang="ru-RU" smtClean="0"/>
              <a:pPr/>
              <a:t>27.06.2016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F2DF6-3B1D-40E5-BC06-DDC394ACCE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6587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ACB89-32E4-44C4-9068-27F0BBABA584}" type="datetimeFigureOut">
              <a:rPr lang="ru-RU" smtClean="0"/>
              <a:pPr/>
              <a:t>27.06.2016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F2DF6-3B1D-40E5-BC06-DDC394ACCE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542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ACB89-32E4-44C4-9068-27F0BBABA584}" type="datetimeFigureOut">
              <a:rPr lang="ru-RU" smtClean="0"/>
              <a:pPr/>
              <a:t>27.06.2016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F2DF6-3B1D-40E5-BC06-DDC394ACCE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0534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ACB89-32E4-44C4-9068-27F0BBABA584}" type="datetimeFigureOut">
              <a:rPr lang="ru-RU" smtClean="0"/>
              <a:pPr/>
              <a:t>27.06.2016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F2DF6-3B1D-40E5-BC06-DDC394ACCE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5253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ACB89-32E4-44C4-9068-27F0BBABA584}" type="datetimeFigureOut">
              <a:rPr lang="ru-RU" smtClean="0"/>
              <a:pPr/>
              <a:t>27.06.2016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F2DF6-3B1D-40E5-BC06-DDC394ACCE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420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ACB89-32E4-44C4-9068-27F0BBABA584}" type="datetimeFigureOut">
              <a:rPr lang="ru-RU" smtClean="0"/>
              <a:pPr/>
              <a:t>27.06.2016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F2DF6-3B1D-40E5-BC06-DDC394ACCE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7462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ACB89-32E4-44C4-9068-27F0BBABA584}" type="datetimeFigureOut">
              <a:rPr lang="ru-RU" smtClean="0"/>
              <a:pPr/>
              <a:t>27.06.2016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F2DF6-3B1D-40E5-BC06-DDC394ACCE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0466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5ACB89-32E4-44C4-9068-27F0BBABA584}" type="datetimeFigureOut">
              <a:rPr lang="ru-RU" smtClean="0"/>
              <a:pPr/>
              <a:t>27.06.2016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2F2DF6-3B1D-40E5-BC06-DDC394ACCE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8696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033" y="810202"/>
            <a:ext cx="6264696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/>
              <a:t>Уважаемые Дамы и Господа</a:t>
            </a:r>
            <a:r>
              <a:rPr lang="ru-RU" sz="1600" b="1" dirty="0" smtClean="0"/>
              <a:t>!</a:t>
            </a:r>
          </a:p>
          <a:p>
            <a:pPr algn="ctr"/>
            <a:endParaRPr lang="ru-RU" sz="1600" b="1" dirty="0"/>
          </a:p>
          <a:p>
            <a:pPr algn="ctr"/>
            <a:r>
              <a:rPr lang="ru-RU" sz="1200" b="1" dirty="0"/>
              <a:t>Предлагаем Вам ознакомиться с нашей уникальной программой по Корее и </a:t>
            </a:r>
            <a:r>
              <a:rPr lang="ru-RU" sz="1200" b="1" dirty="0" smtClean="0"/>
              <a:t>принять участие </a:t>
            </a:r>
            <a:r>
              <a:rPr lang="ru-RU" sz="1200" b="1" dirty="0"/>
              <a:t>в гольф-турнире, который состоится на о-ве </a:t>
            </a:r>
            <a:r>
              <a:rPr lang="ru-RU" sz="1200" b="1" dirty="0" err="1"/>
              <a:t>Чеджу</a:t>
            </a:r>
            <a:r>
              <a:rPr lang="ru-RU" sz="1200" b="1" dirty="0"/>
              <a:t>! </a:t>
            </a:r>
            <a:endParaRPr lang="en-US" sz="1200" b="1" dirty="0" smtClean="0"/>
          </a:p>
          <a:p>
            <a:pPr algn="ctr"/>
            <a:r>
              <a:rPr lang="ru-RU" sz="1200" b="1" dirty="0" smtClean="0"/>
              <a:t>Для желающих продлить свое пребывание в Южной Корее, мы предлагаем потрясающую </a:t>
            </a:r>
            <a:r>
              <a:rPr lang="ru-RU" sz="1200" b="1" dirty="0"/>
              <a:t>возможность  увидеть Южную Корею во всех красках и познать эту удивительную страну с разных сторон: </a:t>
            </a:r>
            <a:r>
              <a:rPr lang="en-US" sz="1200" b="1" dirty="0"/>
              <a:t>Medical Check</a:t>
            </a:r>
            <a:r>
              <a:rPr lang="ru-RU" sz="1200" b="1" dirty="0"/>
              <a:t>-</a:t>
            </a:r>
            <a:r>
              <a:rPr lang="en-US" sz="1200" b="1" dirty="0" smtClean="0"/>
              <a:t>up</a:t>
            </a:r>
            <a:r>
              <a:rPr lang="ru-RU" sz="1200" b="1" dirty="0" smtClean="0"/>
              <a:t>, </a:t>
            </a:r>
            <a:r>
              <a:rPr lang="ru-RU" sz="1200" b="1" dirty="0"/>
              <a:t>экскурсии, </a:t>
            </a:r>
            <a:r>
              <a:rPr lang="ru-RU" sz="1200" b="1" dirty="0" smtClean="0"/>
              <a:t>гольф, шоппинг и </a:t>
            </a:r>
            <a:r>
              <a:rPr lang="ru-RU" sz="1200" b="1" dirty="0"/>
              <a:t>многое другое!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462"/>
          <a:stretch/>
        </p:blipFill>
        <p:spPr>
          <a:xfrm>
            <a:off x="597861" y="2411760"/>
            <a:ext cx="5715040" cy="2927652"/>
          </a:xfrm>
          <a:prstGeom prst="rect">
            <a:avLst/>
          </a:prstGeom>
        </p:spPr>
      </p:pic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7671467"/>
              </p:ext>
            </p:extLst>
          </p:nvPr>
        </p:nvGraphicFramePr>
        <p:xfrm>
          <a:off x="2132855" y="7308304"/>
          <a:ext cx="2664296" cy="426336"/>
        </p:xfrm>
        <a:graphic>
          <a:graphicData uri="http://schemas.openxmlformats.org/drawingml/2006/table">
            <a:tbl>
              <a:tblPr firstRow="1" firstCol="1" bandRow="1">
                <a:tableStyleId>{8799B23B-EC83-4686-B30A-512413B5E67A}</a:tableStyleId>
              </a:tblPr>
              <a:tblGrid>
                <a:gridCol w="1332148"/>
                <a:gridCol w="1332148"/>
              </a:tblGrid>
              <a:tr h="2160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SNGL</a:t>
                      </a:r>
                      <a:r>
                        <a:rPr lang="en-US" sz="1200" baseline="0" dirty="0" smtClean="0">
                          <a:effectLst/>
                        </a:rPr>
                        <a:t>/DBL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12 человек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5* Hotels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FF0000"/>
                          </a:solidFill>
                          <a:effectLst/>
                        </a:rPr>
                        <a:t>2950$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714488" y="4123466"/>
            <a:ext cx="3481787" cy="2769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b="1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b="1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b="1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b="1" dirty="0">
                <a:latin typeface="Calibri" pitchFamily="34" charset="0"/>
                <a:cs typeface="Times New Roman" pitchFamily="18" charset="0"/>
              </a:rPr>
              <a:t>Даты тура: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b="1" dirty="0">
                <a:latin typeface="Calibri" pitchFamily="34" charset="0"/>
                <a:cs typeface="Times New Roman" pitchFamily="18" charset="0"/>
              </a:rPr>
              <a:t>С </a:t>
            </a:r>
            <a:r>
              <a:rPr lang="ru-RU" sz="1400" b="1" dirty="0" smtClean="0">
                <a:latin typeface="Calibri" pitchFamily="34" charset="0"/>
                <a:cs typeface="Times New Roman" pitchFamily="18" charset="0"/>
              </a:rPr>
              <a:t>1</a:t>
            </a:r>
            <a:r>
              <a:rPr lang="en-US" sz="1400" b="1" dirty="0" smtClean="0">
                <a:latin typeface="Calibri" pitchFamily="34" charset="0"/>
                <a:cs typeface="Times New Roman" pitchFamily="18" charset="0"/>
              </a:rPr>
              <a:t>4</a:t>
            </a:r>
            <a:r>
              <a:rPr lang="ru-RU" sz="1400" b="1" dirty="0" smtClean="0">
                <a:latin typeface="Calibri" pitchFamily="34" charset="0"/>
                <a:cs typeface="Times New Roman" pitchFamily="18" charset="0"/>
              </a:rPr>
              <a:t>.10.2016 </a:t>
            </a:r>
            <a:r>
              <a:rPr lang="ru-RU" sz="1400" b="1" dirty="0">
                <a:latin typeface="Calibri" pitchFamily="34" charset="0"/>
                <a:cs typeface="Times New Roman" pitchFamily="18" charset="0"/>
              </a:rPr>
              <a:t>по 2</a:t>
            </a:r>
            <a:r>
              <a:rPr lang="en-US" sz="1400" b="1" dirty="0">
                <a:latin typeface="Calibri" pitchFamily="34" charset="0"/>
                <a:cs typeface="Times New Roman" pitchFamily="18" charset="0"/>
              </a:rPr>
              <a:t>0</a:t>
            </a:r>
            <a:r>
              <a:rPr lang="ru-RU" sz="1400" b="1" dirty="0">
                <a:latin typeface="Calibri" pitchFamily="34" charset="0"/>
                <a:cs typeface="Times New Roman" pitchFamily="18" charset="0"/>
              </a:rPr>
              <a:t>.10.2016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b="1" dirty="0">
                <a:latin typeface="Calibri" pitchFamily="34" charset="0"/>
                <a:cs typeface="Times New Roman" pitchFamily="18" charset="0"/>
              </a:rPr>
              <a:t>5 ночей </a:t>
            </a:r>
            <a:r>
              <a:rPr lang="ru-RU" sz="1400" b="1" dirty="0" err="1">
                <a:latin typeface="Calibri" pitchFamily="34" charset="0"/>
                <a:cs typeface="Times New Roman" pitchFamily="18" charset="0"/>
              </a:rPr>
              <a:t>Чеджу</a:t>
            </a:r>
            <a:r>
              <a:rPr lang="ru-RU" sz="1400" b="1" dirty="0">
                <a:latin typeface="Calibri" pitchFamily="34" charset="0"/>
                <a:cs typeface="Times New Roman" pitchFamily="18" charset="0"/>
              </a:rPr>
              <a:t> + 1 ночь Сеул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b="1" dirty="0"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Стоимость программы на человека в </a:t>
            </a:r>
            <a:r>
              <a:rPr kumimoji="0" lang="en-US" sz="1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USD</a:t>
            </a:r>
            <a:r>
              <a:rPr kumimoji="0" lang="ru-RU" sz="1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(при изменении количества</a:t>
            </a:r>
            <a:r>
              <a:rPr kumimoji="0" lang="ru-RU" sz="1200" b="1" i="0" u="sng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человек, стоимость изменится)</a:t>
            </a:r>
            <a:r>
              <a:rPr kumimoji="0" lang="ru-RU" sz="1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ru-RU" sz="12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Объект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0093" y="8436"/>
            <a:ext cx="1237814" cy="801766"/>
          </a:xfrm>
          <a:prstGeom prst="rect">
            <a:avLst/>
          </a:prstGeom>
        </p:spPr>
      </p:pic>
      <p:cxnSp>
        <p:nvCxnSpPr>
          <p:cNvPr id="9" name="Прямая соединительная линия 8"/>
          <p:cNvCxnSpPr/>
          <p:nvPr/>
        </p:nvCxnSpPr>
        <p:spPr>
          <a:xfrm>
            <a:off x="0" y="8172400"/>
            <a:ext cx="6858000" cy="0"/>
          </a:xfrm>
          <a:prstGeom prst="line">
            <a:avLst/>
          </a:prstGeom>
          <a:ln>
            <a:solidFill>
              <a:srgbClr val="B17B4F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827089" y="8172400"/>
            <a:ext cx="525658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ООО «Тур Бюро Ренессанс»</a:t>
            </a:r>
          </a:p>
          <a:p>
            <a:pPr algn="ctr"/>
            <a:r>
              <a:rPr lang="ru-RU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121069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ru-RU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Москва, Хлебный переулок, 22, строение 1</a:t>
            </a:r>
            <a:br>
              <a:rPr lang="ru-RU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ru-RU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8-495-995-82-98</a:t>
            </a:r>
          </a:p>
          <a:p>
            <a:pPr algn="ctr"/>
            <a:r>
              <a:rPr 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elena</a:t>
            </a:r>
            <a:r>
              <a:rPr lang="ru-RU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@</a:t>
            </a:r>
            <a:r>
              <a:rPr 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renaissancetour</a:t>
            </a:r>
            <a:r>
              <a:rPr lang="ru-RU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  <a:r>
              <a:rPr 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ru</a:t>
            </a:r>
            <a:endParaRPr lang="ru-RU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6525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899592"/>
            <a:ext cx="6172200" cy="432048"/>
          </a:xfrm>
        </p:spPr>
        <p:txBody>
          <a:bodyPr>
            <a:normAutofit/>
          </a:bodyPr>
          <a:lstStyle/>
          <a:p>
            <a:r>
              <a:rPr lang="ru-RU" sz="2000" b="1" dirty="0" smtClean="0"/>
              <a:t>Программа тура</a:t>
            </a:r>
            <a:endParaRPr lang="ru-RU" sz="2000" b="1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0293772"/>
              </p:ext>
            </p:extLst>
          </p:nvPr>
        </p:nvGraphicFramePr>
        <p:xfrm>
          <a:off x="152636" y="1475656"/>
          <a:ext cx="6552728" cy="2812762"/>
        </p:xfrm>
        <a:graphic>
          <a:graphicData uri="http://schemas.openxmlformats.org/drawingml/2006/table">
            <a:tbl>
              <a:tblPr firstRow="1" firstCol="1" bandRow="1">
                <a:tableStyleId>{8799B23B-EC83-4686-B30A-512413B5E67A}</a:tableStyleId>
              </a:tblPr>
              <a:tblGrid>
                <a:gridCol w="493812"/>
                <a:gridCol w="4945730"/>
                <a:gridCol w="1113186"/>
              </a:tblGrid>
              <a:tr h="1479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День</a:t>
                      </a:r>
                      <a:endParaRPr lang="ru-RU" sz="1000" dirty="0">
                        <a:effectLst/>
                        <a:latin typeface="Calibri"/>
                        <a:ea typeface="Malgun Gothic"/>
                        <a:cs typeface="Times New Roman"/>
                      </a:endParaRPr>
                    </a:p>
                  </a:txBody>
                  <a:tcPr marL="39883" marR="3988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Программа</a:t>
                      </a:r>
                      <a:endParaRPr lang="ru-RU" sz="1000">
                        <a:effectLst/>
                        <a:latin typeface="Calibri"/>
                        <a:ea typeface="Malgun Gothic"/>
                        <a:cs typeface="Times New Roman"/>
                      </a:endParaRPr>
                    </a:p>
                  </a:txBody>
                  <a:tcPr marL="39883" marR="3988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Питание</a:t>
                      </a:r>
                      <a:endParaRPr lang="ru-RU" sz="1000" dirty="0">
                        <a:effectLst/>
                        <a:latin typeface="Calibri"/>
                        <a:ea typeface="Malgun Gothic"/>
                        <a:cs typeface="Times New Roman"/>
                      </a:endParaRPr>
                    </a:p>
                  </a:txBody>
                  <a:tcPr marL="39883" marR="39883" marT="0" marB="0"/>
                </a:tc>
              </a:tr>
              <a:tr h="4604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Calibri"/>
                          <a:ea typeface="Malgun Gothic"/>
                          <a:cs typeface="Times New Roman"/>
                        </a:rPr>
                        <a:t>13 </a:t>
                      </a:r>
                      <a:r>
                        <a:rPr lang="ru-RU" sz="1000" dirty="0" err="1" smtClean="0">
                          <a:effectLst/>
                          <a:latin typeface="Calibri"/>
                          <a:ea typeface="Malgun Gothic"/>
                          <a:cs typeface="Times New Roman"/>
                        </a:rPr>
                        <a:t>окт</a:t>
                      </a:r>
                      <a:endParaRPr lang="ru-RU" sz="1000" dirty="0" smtClean="0">
                        <a:effectLst/>
                        <a:latin typeface="Calibri"/>
                        <a:ea typeface="Malgun Gothic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Calibri"/>
                          <a:ea typeface="Malgun Gothic"/>
                          <a:cs typeface="Times New Roman"/>
                        </a:rPr>
                        <a:t>(</a:t>
                      </a:r>
                      <a:r>
                        <a:rPr lang="ru-RU" sz="1000" dirty="0" err="1" smtClean="0">
                          <a:effectLst/>
                          <a:latin typeface="Calibri"/>
                          <a:ea typeface="Malgun Gothic"/>
                          <a:cs typeface="Times New Roman"/>
                        </a:rPr>
                        <a:t>пн</a:t>
                      </a:r>
                      <a:r>
                        <a:rPr lang="ru-RU" sz="1000" dirty="0" smtClean="0">
                          <a:effectLst/>
                          <a:latin typeface="Calibri"/>
                          <a:ea typeface="Malgun Gothic"/>
                          <a:cs typeface="Times New Roman"/>
                        </a:rPr>
                        <a:t>)</a:t>
                      </a:r>
                      <a:endParaRPr lang="ru-RU" sz="1000" dirty="0">
                        <a:effectLst/>
                        <a:latin typeface="Calibri"/>
                        <a:ea typeface="Malgun Gothic"/>
                        <a:cs typeface="Times New Roman"/>
                      </a:endParaRPr>
                    </a:p>
                  </a:txBody>
                  <a:tcPr marL="39883" marR="3988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+mn-lt"/>
                          <a:ea typeface="Malgun Gothic"/>
                          <a:cs typeface="Times New Roman"/>
                        </a:rPr>
                        <a:t> 20:55 вылет из Москвы</a:t>
                      </a:r>
                      <a:r>
                        <a:rPr lang="ru-RU" sz="1000" baseline="0" dirty="0" smtClean="0">
                          <a:effectLst/>
                          <a:latin typeface="+mn-lt"/>
                          <a:ea typeface="Malgun Gothic"/>
                          <a:cs typeface="Times New Roman"/>
                        </a:rPr>
                        <a:t> (Шереметьево) в Сеул прямым рейсом. Длительность перелета 8ч 15 мин.</a:t>
                      </a:r>
                      <a:endParaRPr lang="ru-RU" sz="1000" dirty="0">
                        <a:effectLst/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39883" marR="3988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39883" marR="39883" marT="0" marB="0"/>
                </a:tc>
              </a:tr>
              <a:tr h="219992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</a:t>
                      </a:r>
                      <a:r>
                        <a:rPr lang="en-GB" sz="1000" dirty="0">
                          <a:effectLst/>
                        </a:rPr>
                        <a:t>4</a:t>
                      </a:r>
                      <a:r>
                        <a:rPr lang="ru-RU" sz="1000" dirty="0">
                          <a:effectLst/>
                        </a:rPr>
                        <a:t> </a:t>
                      </a:r>
                      <a:r>
                        <a:rPr lang="ru-RU" sz="1000" dirty="0" err="1">
                          <a:effectLst/>
                        </a:rPr>
                        <a:t>окт</a:t>
                      </a:r>
                      <a:r>
                        <a:rPr lang="ru-RU" sz="1000" dirty="0">
                          <a:effectLst/>
                        </a:rPr>
                        <a:t> (</a:t>
                      </a:r>
                      <a:r>
                        <a:rPr lang="ru-RU" sz="1000" dirty="0" err="1">
                          <a:effectLst/>
                        </a:rPr>
                        <a:t>пт</a:t>
                      </a:r>
                      <a:r>
                        <a:rPr lang="ru-RU" sz="1000" dirty="0">
                          <a:effectLst/>
                        </a:rPr>
                        <a:t>)</a:t>
                      </a:r>
                      <a:endParaRPr lang="ru-RU" sz="1000" dirty="0">
                        <a:effectLst/>
                        <a:latin typeface="Calibri"/>
                        <a:ea typeface="Malgun Gothic"/>
                        <a:cs typeface="Times New Roman"/>
                      </a:endParaRPr>
                    </a:p>
                  </a:txBody>
                  <a:tcPr marL="39883" marR="3988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Сеул / </a:t>
                      </a:r>
                      <a:r>
                        <a:rPr lang="ru-RU" sz="10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Чеджу</a:t>
                      </a:r>
                      <a:endParaRPr lang="ru-RU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10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ru-RU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Прилет в Сеул в 11:10</a:t>
                      </a:r>
                      <a:endParaRPr lang="ru-RU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-встреча в Аэропорту Инчхон(Сеул)</a:t>
                      </a:r>
                    </a:p>
                    <a:p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-трансфер в аэропорт </a:t>
                      </a:r>
                      <a:r>
                        <a:rPr lang="ru-RU" sz="10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Кимпхо</a:t>
                      </a: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(Сеул)</a:t>
                      </a:r>
                    </a:p>
                    <a:p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-местный авиаперелет из Сеула на о. </a:t>
                      </a:r>
                      <a:r>
                        <a:rPr lang="ru-RU" sz="10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Чеджу</a:t>
                      </a:r>
                      <a:endParaRPr lang="ru-RU" sz="10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-встреча с русскоговорящим гидом</a:t>
                      </a:r>
                    </a:p>
                    <a:p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-трансфер в отель, регистрация</a:t>
                      </a:r>
                    </a:p>
                    <a:p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-обед в местном ресторане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Дополнительно (по желанию):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Экскурсия по южной части острова (5 часов): Скалы </a:t>
                      </a:r>
                      <a:r>
                        <a:rPr lang="ru-RU" sz="10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Чусан</a:t>
                      </a: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0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Чолли</a:t>
                      </a: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(ЮНЕСКО), Скала </a:t>
                      </a:r>
                      <a:r>
                        <a:rPr lang="ru-RU" sz="10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Ведольге</a:t>
                      </a: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Водопад </a:t>
                      </a:r>
                      <a:r>
                        <a:rPr lang="ru-RU" sz="10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Чхончжиён</a:t>
                      </a: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(ЮНЕСКО)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ru-RU" sz="10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Ночь на </a:t>
                      </a:r>
                      <a:r>
                        <a:rPr lang="ru-RU" sz="10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Чеджу</a:t>
                      </a:r>
                      <a:endParaRPr lang="ru-RU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883" marR="3988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dirty="0" smtClean="0">
                        <a:effectLst/>
                        <a:latin typeface="+mn-lt"/>
                        <a:ea typeface="Malgun Gothic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000" dirty="0" smtClean="0">
                        <a:effectLst/>
                        <a:latin typeface="+mn-lt"/>
                        <a:ea typeface="Malgun Gothic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000" dirty="0" smtClean="0">
                        <a:effectLst/>
                        <a:latin typeface="+mn-lt"/>
                        <a:ea typeface="Malgun Gothic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000" dirty="0" smtClean="0">
                        <a:effectLst/>
                        <a:latin typeface="+mn-lt"/>
                        <a:ea typeface="Malgun Gothic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+mn-lt"/>
                          <a:ea typeface="Malgun Gothic"/>
                          <a:cs typeface="Times New Roman"/>
                        </a:rPr>
                        <a:t>Обед: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+mn-lt"/>
                          <a:ea typeface="Malgun Gothic"/>
                          <a:cs typeface="Times New Roman"/>
                        </a:rPr>
                        <a:t>в местном ресторане (не входит в стоимость)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39883" marR="39883" marT="0" marB="0"/>
                </a:tc>
              </a:tr>
            </a:tbl>
          </a:graphicData>
        </a:graphic>
      </p:graphicFrame>
      <p:pic>
        <p:nvPicPr>
          <p:cNvPr id="4" name="Объект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0093" y="8436"/>
            <a:ext cx="1237814" cy="801766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0" y="8172400"/>
            <a:ext cx="6858000" cy="0"/>
          </a:xfrm>
          <a:prstGeom prst="line">
            <a:avLst/>
          </a:prstGeom>
          <a:ln>
            <a:solidFill>
              <a:srgbClr val="B17B4F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827089" y="8172400"/>
            <a:ext cx="525658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ООО «Тур Бюро Ренессанс»</a:t>
            </a:r>
          </a:p>
          <a:p>
            <a:pPr algn="ctr"/>
            <a:r>
              <a:rPr lang="ru-RU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121069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ru-RU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Москва, Хлебный переулок, 22, строение 1</a:t>
            </a:r>
            <a:br>
              <a:rPr lang="ru-RU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ru-RU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8-495-995-82-98</a:t>
            </a:r>
          </a:p>
          <a:p>
            <a:pPr algn="ctr"/>
            <a:r>
              <a:rPr 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elena</a:t>
            </a:r>
            <a:r>
              <a:rPr lang="ru-RU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@</a:t>
            </a:r>
            <a:r>
              <a:rPr 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renaissancetour</a:t>
            </a:r>
            <a:r>
              <a:rPr lang="ru-RU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  <a:r>
              <a:rPr 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ru</a:t>
            </a:r>
            <a:endParaRPr lang="ru-RU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1295324"/>
              </p:ext>
            </p:extLst>
          </p:nvPr>
        </p:nvGraphicFramePr>
        <p:xfrm>
          <a:off x="152636" y="4283968"/>
          <a:ext cx="6552727" cy="3456384"/>
        </p:xfrm>
        <a:graphic>
          <a:graphicData uri="http://schemas.openxmlformats.org/drawingml/2006/table">
            <a:tbl>
              <a:tblPr firstRow="1" firstCol="1" bandRow="1">
                <a:tableStyleId>{8799B23B-EC83-4686-B30A-512413B5E67A}</a:tableStyleId>
              </a:tblPr>
              <a:tblGrid>
                <a:gridCol w="432047"/>
                <a:gridCol w="5040560"/>
                <a:gridCol w="1080120"/>
              </a:tblGrid>
              <a:tr h="11557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15 </a:t>
                      </a:r>
                      <a:r>
                        <a:rPr lang="ru-RU" sz="1000" dirty="0" err="1">
                          <a:effectLst/>
                        </a:rPr>
                        <a:t>окт</a:t>
                      </a:r>
                      <a:r>
                        <a:rPr lang="ru-RU" sz="1000" dirty="0">
                          <a:effectLst/>
                        </a:rPr>
                        <a:t> (</a:t>
                      </a:r>
                      <a:r>
                        <a:rPr lang="ru-RU" sz="1000" dirty="0" err="1">
                          <a:effectLst/>
                        </a:rPr>
                        <a:t>сб</a:t>
                      </a:r>
                      <a:r>
                        <a:rPr lang="ru-RU" sz="1000" dirty="0">
                          <a:effectLst/>
                        </a:rPr>
                        <a:t>)</a:t>
                      </a:r>
                      <a:endParaRPr lang="ru-RU" sz="1000" dirty="0">
                        <a:effectLst/>
                        <a:latin typeface="Calibri"/>
                        <a:ea typeface="Malgun Gothic"/>
                        <a:cs typeface="Times New Roman"/>
                      </a:endParaRPr>
                    </a:p>
                  </a:txBody>
                  <a:tcPr marL="41142" marR="4114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Чеджу</a:t>
                      </a:r>
                      <a:endParaRPr lang="ru-RU" sz="10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-трансфер на гольф –поле </a:t>
                      </a:r>
                      <a:r>
                        <a:rPr lang="en-US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Sk</a:t>
                      </a:r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</a:t>
                      </a:r>
                      <a:r>
                        <a:rPr lang="en-US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hill</a:t>
                      </a:r>
                      <a:r>
                        <a:rPr lang="en-US" sz="10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00" b="1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Jeju</a:t>
                      </a:r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тренировочный тур</a:t>
                      </a:r>
                      <a:r>
                        <a:rPr lang="en-US" sz="10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lang="ru-RU" sz="10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-возвращение в отель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обед</a:t>
                      </a:r>
                      <a:endParaRPr lang="ru-RU" sz="1000" b="1" dirty="0" smtClean="0">
                        <a:effectLst/>
                        <a:latin typeface="+mn-lt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000" b="0" dirty="0">
                        <a:effectLst/>
                        <a:latin typeface="+mn-lt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+mn-lt"/>
                        </a:rPr>
                        <a:t>Ночь на </a:t>
                      </a:r>
                      <a:r>
                        <a:rPr lang="ru-RU" sz="1000" b="0" dirty="0" err="1">
                          <a:effectLst/>
                          <a:latin typeface="+mn-lt"/>
                        </a:rPr>
                        <a:t>Чеджу</a:t>
                      </a:r>
                      <a:endParaRPr lang="ru-RU" sz="1000" b="0" dirty="0">
                        <a:effectLst/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1142" marR="4114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+mn-lt"/>
                        </a:rPr>
                        <a:t>Завтрак</a:t>
                      </a:r>
                      <a:r>
                        <a:rPr lang="en-GB" sz="1000" b="0" dirty="0">
                          <a:effectLst/>
                          <a:latin typeface="+mn-lt"/>
                        </a:rPr>
                        <a:t>: </a:t>
                      </a:r>
                      <a:r>
                        <a:rPr lang="ru-RU" sz="1000" b="0" dirty="0">
                          <a:effectLst/>
                          <a:latin typeface="+mn-lt"/>
                        </a:rPr>
                        <a:t>в </a:t>
                      </a:r>
                      <a:r>
                        <a:rPr lang="ru-RU" sz="1000" b="0" dirty="0" smtClean="0">
                          <a:effectLst/>
                          <a:latin typeface="+mn-lt"/>
                        </a:rPr>
                        <a:t>отеле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000" b="0" dirty="0" smtClean="0">
                        <a:effectLst/>
                        <a:latin typeface="+mn-lt"/>
                        <a:ea typeface="Malgun Gothic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effectLst/>
                          <a:latin typeface="+mn-lt"/>
                          <a:ea typeface="Malgun Gothic"/>
                          <a:cs typeface="Times New Roman"/>
                        </a:rPr>
                        <a:t>Обед: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effectLst/>
                          <a:latin typeface="+mn-lt"/>
                          <a:ea typeface="Malgun Gothic"/>
                          <a:cs typeface="Times New Roman"/>
                        </a:rPr>
                        <a:t>в местном ресторане (не входит в стоимость)</a:t>
                      </a:r>
                    </a:p>
                  </a:txBody>
                  <a:tcPr marL="41142" marR="41142" marT="0" marB="0"/>
                </a:tc>
              </a:tr>
              <a:tr h="23005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16 окт (вс)</a:t>
                      </a:r>
                      <a:endParaRPr lang="ru-RU" sz="1000">
                        <a:effectLst/>
                        <a:latin typeface="Calibri"/>
                        <a:ea typeface="Malgun Gothic"/>
                        <a:cs typeface="Times New Roman"/>
                      </a:endParaRPr>
                    </a:p>
                  </a:txBody>
                  <a:tcPr marL="41142" marR="4114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 err="1" smtClean="0">
                          <a:effectLst/>
                          <a:latin typeface="+mn-lt"/>
                        </a:rPr>
                        <a:t>Чеджу</a:t>
                      </a:r>
                      <a:endParaRPr lang="ru-RU" sz="1000" dirty="0" smtClean="0">
                        <a:effectLst/>
                        <a:latin typeface="+mn-lt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000" dirty="0" smtClean="0">
                        <a:effectLst/>
                        <a:latin typeface="+mn-lt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+mn-lt"/>
                        </a:rPr>
                        <a:t>-Экскурсия по восточной части острова (9 часов): Пещера </a:t>
                      </a:r>
                      <a:r>
                        <a:rPr lang="ru-RU" sz="1000" dirty="0" err="1" smtClean="0">
                          <a:effectLst/>
                          <a:latin typeface="+mn-lt"/>
                        </a:rPr>
                        <a:t>Манджангуль</a:t>
                      </a:r>
                      <a:r>
                        <a:rPr lang="ru-RU" sz="1000" dirty="0" smtClean="0">
                          <a:effectLst/>
                          <a:latin typeface="+mn-lt"/>
                        </a:rPr>
                        <a:t> (ЮНЕСКО), Пик "Восхода солнца" </a:t>
                      </a:r>
                      <a:r>
                        <a:rPr lang="ru-RU" sz="1000" dirty="0" err="1" smtClean="0">
                          <a:effectLst/>
                          <a:latin typeface="+mn-lt"/>
                        </a:rPr>
                        <a:t>Сонсан</a:t>
                      </a:r>
                      <a:r>
                        <a:rPr lang="ru-RU" sz="1000" dirty="0" smtClean="0">
                          <a:effectLst/>
                          <a:latin typeface="+mn-lt"/>
                        </a:rPr>
                        <a:t> (ЮНЕСКО), Береговой утес </a:t>
                      </a:r>
                      <a:r>
                        <a:rPr lang="ru-RU" sz="1000" dirty="0" err="1" smtClean="0">
                          <a:effectLst/>
                          <a:latin typeface="+mn-lt"/>
                        </a:rPr>
                        <a:t>Сопчжи</a:t>
                      </a:r>
                      <a:r>
                        <a:rPr lang="ru-RU" sz="100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ru-RU" sz="1000" dirty="0" err="1" smtClean="0">
                          <a:effectLst/>
                          <a:latin typeface="+mn-lt"/>
                        </a:rPr>
                        <a:t>Кхочжи</a:t>
                      </a:r>
                      <a:r>
                        <a:rPr lang="ru-RU" sz="1000" dirty="0" smtClean="0">
                          <a:effectLst/>
                          <a:latin typeface="+mn-lt"/>
                        </a:rPr>
                        <a:t>, Этнографическая деревня </a:t>
                      </a:r>
                      <a:r>
                        <a:rPr lang="ru-RU" sz="1000" dirty="0" err="1" smtClean="0">
                          <a:effectLst/>
                          <a:latin typeface="+mn-lt"/>
                        </a:rPr>
                        <a:t>Чеджу</a:t>
                      </a:r>
                      <a:endParaRPr lang="ru-RU" sz="1000" dirty="0" smtClean="0">
                        <a:effectLst/>
                        <a:latin typeface="+mn-lt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+mn-lt"/>
                        </a:rPr>
                        <a:t>Или</a:t>
                      </a:r>
                      <a:endParaRPr lang="ru-RU" sz="1000" b="0" dirty="0" smtClean="0">
                        <a:effectLst/>
                        <a:latin typeface="+mn-lt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effectLst/>
                          <a:latin typeface="+mn-lt"/>
                        </a:rPr>
                        <a:t>-Экскурсия по западной части острова (9 часов): Таинственная дорога, Парк </a:t>
                      </a:r>
                      <a:r>
                        <a:rPr lang="ru-RU" sz="1000" b="0" dirty="0" err="1" smtClean="0">
                          <a:effectLst/>
                          <a:latin typeface="+mn-lt"/>
                        </a:rPr>
                        <a:t>Халлим</a:t>
                      </a:r>
                      <a:r>
                        <a:rPr lang="ru-RU" sz="1000" b="0" dirty="0" smtClean="0">
                          <a:effectLst/>
                          <a:latin typeface="+mn-lt"/>
                        </a:rPr>
                        <a:t>, Пик </a:t>
                      </a:r>
                      <a:r>
                        <a:rPr lang="ru-RU" sz="1000" b="0" dirty="0" err="1" smtClean="0">
                          <a:effectLst/>
                          <a:latin typeface="+mn-lt"/>
                        </a:rPr>
                        <a:t>Суволь</a:t>
                      </a:r>
                      <a:r>
                        <a:rPr lang="ru-RU" sz="1000" b="0" dirty="0" smtClean="0">
                          <a:effectLst/>
                          <a:latin typeface="+mn-lt"/>
                        </a:rPr>
                        <a:t>-бон (ЮНЕСКО), Парк </a:t>
                      </a:r>
                      <a:r>
                        <a:rPr lang="ru-RU" sz="1000" b="0" dirty="0" err="1" smtClean="0">
                          <a:effectLst/>
                          <a:latin typeface="+mn-lt"/>
                        </a:rPr>
                        <a:t>Сонаксан</a:t>
                      </a:r>
                      <a:r>
                        <a:rPr lang="ru-RU" sz="1000" b="0" dirty="0" smtClean="0">
                          <a:effectLst/>
                          <a:latin typeface="+mn-lt"/>
                        </a:rPr>
                        <a:t>, Побережье </a:t>
                      </a:r>
                      <a:r>
                        <a:rPr lang="ru-RU" sz="1000" b="0" dirty="0" err="1" smtClean="0">
                          <a:effectLst/>
                          <a:latin typeface="+mn-lt"/>
                        </a:rPr>
                        <a:t>Ёнмори</a:t>
                      </a:r>
                      <a:r>
                        <a:rPr lang="ru-RU" sz="1000" b="0" dirty="0" smtClean="0">
                          <a:effectLst/>
                          <a:latin typeface="+mn-lt"/>
                        </a:rPr>
                        <a:t> (ЮНЕСКО), Парк скульптур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effectLst/>
                          <a:latin typeface="+mn-lt"/>
                        </a:rPr>
                        <a:t>-возвращение в отель, свободное время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000" dirty="0" smtClean="0">
                        <a:effectLst/>
                        <a:latin typeface="+mn-lt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+mn-lt"/>
                        </a:rPr>
                        <a:t>-возвращение в отель, свободное </a:t>
                      </a:r>
                      <a:r>
                        <a:rPr lang="ru-RU" sz="1000" dirty="0" smtClean="0">
                          <a:effectLst/>
                          <a:latin typeface="+mn-lt"/>
                        </a:rPr>
                        <a:t>время</a:t>
                      </a:r>
                      <a:endParaRPr lang="ru-RU" sz="1000" dirty="0">
                        <a:effectLst/>
                        <a:latin typeface="+mn-lt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</a:rPr>
                        <a:t>Ночь на </a:t>
                      </a:r>
                      <a:r>
                        <a:rPr lang="ru-RU" sz="1000" dirty="0" err="1">
                          <a:effectLst/>
                          <a:latin typeface="+mn-lt"/>
                        </a:rPr>
                        <a:t>Чеджу</a:t>
                      </a:r>
                      <a:endParaRPr lang="ru-RU" sz="1000" dirty="0">
                        <a:effectLst/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1142" marR="4114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</a:rPr>
                        <a:t>Завтрак</a:t>
                      </a:r>
                      <a:r>
                        <a:rPr lang="en-GB" sz="1000" dirty="0">
                          <a:effectLst/>
                          <a:latin typeface="+mn-lt"/>
                        </a:rPr>
                        <a:t>: </a:t>
                      </a:r>
                      <a:r>
                        <a:rPr lang="ru-RU" sz="1000" dirty="0">
                          <a:effectLst/>
                          <a:latin typeface="+mn-lt"/>
                        </a:rPr>
                        <a:t>в </a:t>
                      </a:r>
                      <a:r>
                        <a:rPr lang="ru-RU" sz="1000" dirty="0" smtClean="0">
                          <a:effectLst/>
                          <a:latin typeface="+mn-lt"/>
                        </a:rPr>
                        <a:t>отеле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000" dirty="0" smtClean="0">
                        <a:effectLst/>
                        <a:latin typeface="+mn-lt"/>
                        <a:ea typeface="Malgun Gothic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000" dirty="0" smtClean="0">
                        <a:effectLst/>
                        <a:latin typeface="+mn-lt"/>
                        <a:ea typeface="Malgun Gothic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+mn-lt"/>
                          <a:ea typeface="Malgun Gothic"/>
                          <a:cs typeface="Times New Roman"/>
                        </a:rPr>
                        <a:t>Обед: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+mn-lt"/>
                          <a:ea typeface="Malgun Gothic"/>
                          <a:cs typeface="Times New Roman"/>
                        </a:rPr>
                        <a:t>в местном ресторане (не входит в стоимость)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1142" marR="41142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2291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5553542"/>
              </p:ext>
            </p:extLst>
          </p:nvPr>
        </p:nvGraphicFramePr>
        <p:xfrm>
          <a:off x="116633" y="1331640"/>
          <a:ext cx="6552727" cy="6104814"/>
        </p:xfrm>
        <a:graphic>
          <a:graphicData uri="http://schemas.openxmlformats.org/drawingml/2006/table">
            <a:tbl>
              <a:tblPr firstRow="1" firstCol="1" bandRow="1">
                <a:tableStyleId>{8799B23B-EC83-4686-B30A-512413B5E67A}</a:tableStyleId>
              </a:tblPr>
              <a:tblGrid>
                <a:gridCol w="432047"/>
                <a:gridCol w="5040560"/>
                <a:gridCol w="1080120"/>
              </a:tblGrid>
              <a:tr h="15167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17 </a:t>
                      </a:r>
                      <a:r>
                        <a:rPr lang="ru-RU" sz="1000" dirty="0" err="1">
                          <a:effectLst/>
                        </a:rPr>
                        <a:t>окт</a:t>
                      </a:r>
                      <a:r>
                        <a:rPr lang="ru-RU" sz="1000" dirty="0">
                          <a:effectLst/>
                        </a:rPr>
                        <a:t> (</a:t>
                      </a:r>
                      <a:r>
                        <a:rPr lang="ru-RU" sz="1000" dirty="0" err="1">
                          <a:effectLst/>
                        </a:rPr>
                        <a:t>пн</a:t>
                      </a:r>
                      <a:r>
                        <a:rPr lang="ru-RU" sz="1000" dirty="0">
                          <a:effectLst/>
                        </a:rPr>
                        <a:t>)</a:t>
                      </a:r>
                      <a:endParaRPr lang="ru-RU" sz="1000" dirty="0">
                        <a:effectLst/>
                        <a:latin typeface="Calibri"/>
                        <a:ea typeface="Malgun Gothic"/>
                        <a:cs typeface="Times New Roman"/>
                      </a:endParaRPr>
                    </a:p>
                  </a:txBody>
                  <a:tcPr marL="41142" marR="4114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effectLst/>
                          <a:latin typeface="+mn-lt"/>
                        </a:rPr>
                        <a:t>Чеджу</a:t>
                      </a:r>
                      <a:endParaRPr lang="ru-RU" sz="1000" dirty="0">
                        <a:effectLst/>
                        <a:latin typeface="+mn-lt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</a:rPr>
                        <a:t>-трансфер на </a:t>
                      </a:r>
                      <a:r>
                        <a:rPr lang="ru-RU" sz="1000" b="1" dirty="0">
                          <a:effectLst/>
                          <a:latin typeface="+mn-lt"/>
                        </a:rPr>
                        <a:t>гольф –</a:t>
                      </a:r>
                      <a:r>
                        <a:rPr lang="ru-RU" sz="1000" b="1" dirty="0" smtClean="0">
                          <a:effectLst/>
                          <a:latin typeface="+mn-lt"/>
                        </a:rPr>
                        <a:t>поле </a:t>
                      </a:r>
                      <a:r>
                        <a:rPr lang="en-US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Sk</a:t>
                      </a:r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</a:t>
                      </a:r>
                      <a:r>
                        <a:rPr lang="en-US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hill</a:t>
                      </a:r>
                      <a:r>
                        <a:rPr lang="en-US" sz="10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00" b="1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Jeju</a:t>
                      </a:r>
                      <a:r>
                        <a:rPr lang="ru-RU" sz="1000" dirty="0" smtClean="0">
                          <a:effectLst/>
                          <a:latin typeface="+mn-lt"/>
                        </a:rPr>
                        <a:t>, </a:t>
                      </a:r>
                      <a:r>
                        <a:rPr lang="ru-RU" sz="1000" dirty="0">
                          <a:effectLst/>
                          <a:latin typeface="+mn-lt"/>
                        </a:rPr>
                        <a:t>турнир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</a:rPr>
                        <a:t>-возвращение в отель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effectLst/>
                          <a:latin typeface="+mn-lt"/>
                        </a:rPr>
                        <a:t>-обед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</a:rPr>
                        <a:t> </a:t>
                      </a:r>
                      <a:endParaRPr lang="ru-RU" sz="1000" dirty="0" smtClean="0">
                        <a:effectLst/>
                        <a:latin typeface="+mn-lt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000" dirty="0" smtClean="0">
                        <a:effectLst/>
                        <a:latin typeface="+mn-lt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+mn-lt"/>
                        </a:rPr>
                        <a:t>Ночь </a:t>
                      </a:r>
                      <a:r>
                        <a:rPr lang="ru-RU" sz="1000" dirty="0">
                          <a:effectLst/>
                          <a:latin typeface="+mn-lt"/>
                        </a:rPr>
                        <a:t>на </a:t>
                      </a:r>
                      <a:r>
                        <a:rPr lang="ru-RU" sz="1000" dirty="0" err="1" smtClean="0">
                          <a:effectLst/>
                          <a:latin typeface="+mn-lt"/>
                        </a:rPr>
                        <a:t>Чеджу</a:t>
                      </a:r>
                      <a:endParaRPr lang="ru-RU" sz="1000" dirty="0" smtClean="0">
                        <a:effectLst/>
                        <a:latin typeface="+mn-lt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000" dirty="0" smtClean="0">
                        <a:effectLst/>
                        <a:latin typeface="+mn-lt"/>
                      </a:endParaRPr>
                    </a:p>
                  </a:txBody>
                  <a:tcPr marL="41142" marR="4114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</a:rPr>
                        <a:t>Завтрак</a:t>
                      </a:r>
                      <a:r>
                        <a:rPr lang="en-GB" sz="1000" dirty="0">
                          <a:effectLst/>
                          <a:latin typeface="+mn-lt"/>
                        </a:rPr>
                        <a:t>: </a:t>
                      </a:r>
                      <a:r>
                        <a:rPr lang="ru-RU" sz="1000" dirty="0">
                          <a:effectLst/>
                          <a:latin typeface="+mn-lt"/>
                        </a:rPr>
                        <a:t>в </a:t>
                      </a:r>
                      <a:r>
                        <a:rPr lang="ru-RU" sz="1000" dirty="0" smtClean="0">
                          <a:effectLst/>
                          <a:latin typeface="+mn-lt"/>
                        </a:rPr>
                        <a:t>отеле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000" dirty="0" smtClean="0">
                        <a:effectLst/>
                        <a:latin typeface="+mn-lt"/>
                        <a:ea typeface="Malgun Gothic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effectLst/>
                          <a:latin typeface="+mn-lt"/>
                          <a:ea typeface="Malgun Gothic"/>
                          <a:cs typeface="Times New Roman"/>
                        </a:rPr>
                        <a:t>Обед: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effectLst/>
                          <a:latin typeface="+mn-lt"/>
                          <a:ea typeface="Malgun Gothic"/>
                          <a:cs typeface="Times New Roman"/>
                        </a:rPr>
                        <a:t>в местном ресторане (не входит в стоимость)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000" dirty="0" smtClean="0">
                        <a:effectLst/>
                        <a:latin typeface="+mn-lt"/>
                        <a:ea typeface="Malgun Gothic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000" dirty="0" smtClean="0">
                        <a:effectLst/>
                        <a:latin typeface="+mn-lt"/>
                        <a:ea typeface="Malgun Gothic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000" dirty="0" smtClean="0">
                        <a:effectLst/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1142" marR="41142" marT="0" marB="0"/>
                </a:tc>
              </a:tr>
              <a:tr h="18200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18 </a:t>
                      </a:r>
                      <a:r>
                        <a:rPr lang="ru-RU" sz="1000" dirty="0" err="1">
                          <a:effectLst/>
                        </a:rPr>
                        <a:t>окт</a:t>
                      </a:r>
                      <a:r>
                        <a:rPr lang="ru-RU" sz="1000" dirty="0">
                          <a:effectLst/>
                        </a:rPr>
                        <a:t> (</a:t>
                      </a:r>
                      <a:r>
                        <a:rPr lang="ru-RU" sz="1000" dirty="0" err="1">
                          <a:effectLst/>
                        </a:rPr>
                        <a:t>вт</a:t>
                      </a:r>
                      <a:r>
                        <a:rPr lang="ru-RU" sz="1000" dirty="0">
                          <a:effectLst/>
                        </a:rPr>
                        <a:t>)</a:t>
                      </a:r>
                      <a:endParaRPr lang="ru-RU" sz="1000" dirty="0">
                        <a:effectLst/>
                        <a:latin typeface="Calibri"/>
                        <a:ea typeface="Malgun Gothic"/>
                        <a:cs typeface="Times New Roman"/>
                      </a:endParaRPr>
                    </a:p>
                  </a:txBody>
                  <a:tcPr marL="41142" marR="4114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 err="1" smtClean="0">
                          <a:effectLst/>
                          <a:latin typeface="+mn-lt"/>
                        </a:rPr>
                        <a:t>Чеджу</a:t>
                      </a:r>
                      <a:endParaRPr lang="ru-RU" sz="1000" dirty="0" smtClean="0">
                        <a:effectLst/>
                        <a:latin typeface="+mn-lt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000" dirty="0" smtClean="0">
                        <a:effectLst/>
                        <a:latin typeface="+mn-lt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+mn-lt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+mn-lt"/>
                        </a:rPr>
                        <a:t>-трансфер на </a:t>
                      </a:r>
                      <a:r>
                        <a:rPr lang="ru-RU" sz="1000" b="1" dirty="0" smtClean="0">
                          <a:effectLst/>
                          <a:latin typeface="+mn-lt"/>
                        </a:rPr>
                        <a:t>гольф –поле </a:t>
                      </a:r>
                      <a:r>
                        <a:rPr lang="en-US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Sk</a:t>
                      </a:r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</a:t>
                      </a:r>
                      <a:r>
                        <a:rPr lang="en-US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hill</a:t>
                      </a:r>
                      <a:r>
                        <a:rPr lang="en-US" sz="10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00" b="1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Jeju</a:t>
                      </a:r>
                      <a:r>
                        <a:rPr lang="ru-RU" sz="1000" dirty="0" smtClean="0">
                          <a:effectLst/>
                          <a:latin typeface="+mn-lt"/>
                        </a:rPr>
                        <a:t>, турнир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+mn-lt"/>
                        </a:rPr>
                        <a:t>-возвращение в отель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+mn-lt"/>
                        </a:rPr>
                        <a:t>-обед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+mn-lt"/>
                        </a:rPr>
                        <a:t>- Гала ужин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000" dirty="0" smtClean="0">
                        <a:effectLst/>
                        <a:latin typeface="+mn-lt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000" dirty="0" smtClean="0">
                        <a:effectLst/>
                        <a:latin typeface="+mn-lt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+mn-lt"/>
                        </a:rPr>
                        <a:t>Ночь </a:t>
                      </a:r>
                      <a:r>
                        <a:rPr lang="ru-RU" sz="1000" dirty="0">
                          <a:effectLst/>
                          <a:latin typeface="+mn-lt"/>
                        </a:rPr>
                        <a:t>на </a:t>
                      </a:r>
                      <a:r>
                        <a:rPr lang="ru-RU" sz="1000" dirty="0" err="1">
                          <a:effectLst/>
                          <a:latin typeface="+mn-lt"/>
                        </a:rPr>
                        <a:t>Чеджу</a:t>
                      </a:r>
                      <a:endParaRPr lang="ru-RU" sz="1000" dirty="0">
                        <a:effectLst/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1142" marR="4114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</a:rPr>
                        <a:t>Завтрак</a:t>
                      </a:r>
                      <a:r>
                        <a:rPr lang="en-GB" sz="1000" dirty="0">
                          <a:effectLst/>
                          <a:latin typeface="+mn-lt"/>
                        </a:rPr>
                        <a:t>: </a:t>
                      </a:r>
                      <a:r>
                        <a:rPr lang="ru-RU" sz="1000" dirty="0">
                          <a:effectLst/>
                          <a:latin typeface="+mn-lt"/>
                        </a:rPr>
                        <a:t>в </a:t>
                      </a:r>
                      <a:r>
                        <a:rPr lang="ru-RU" sz="1000" dirty="0" smtClean="0">
                          <a:effectLst/>
                          <a:latin typeface="+mn-lt"/>
                        </a:rPr>
                        <a:t>отеле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000" dirty="0" smtClean="0">
                        <a:effectLst/>
                        <a:latin typeface="+mn-lt"/>
                        <a:ea typeface="Malgun Gothic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effectLst/>
                          <a:latin typeface="+mn-lt"/>
                          <a:ea typeface="Malgun Gothic"/>
                          <a:cs typeface="Times New Roman"/>
                        </a:rPr>
                        <a:t>Обед: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effectLst/>
                          <a:latin typeface="+mn-lt"/>
                          <a:ea typeface="Malgun Gothic"/>
                          <a:cs typeface="Times New Roman"/>
                        </a:rPr>
                        <a:t>в местном ресторане (не входит в стоимость)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000" b="0" dirty="0" smtClean="0">
                        <a:effectLst/>
                        <a:latin typeface="+mn-lt"/>
                        <a:ea typeface="Malgun Gothic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effectLst/>
                          <a:latin typeface="+mn-lt"/>
                          <a:ea typeface="Malgun Gothic"/>
                          <a:cs typeface="Times New Roman"/>
                        </a:rPr>
                        <a:t>Гала-ужин: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effectLst/>
                          <a:latin typeface="+mn-lt"/>
                          <a:ea typeface="Malgun Gothic"/>
                          <a:cs typeface="Times New Roman"/>
                        </a:rPr>
                        <a:t>В местном ресторане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1142" marR="41142" marT="0" marB="0"/>
                </a:tc>
              </a:tr>
              <a:tr h="16684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19 окт (ср)</a:t>
                      </a:r>
                      <a:endParaRPr lang="ru-RU" sz="1000">
                        <a:effectLst/>
                        <a:latin typeface="Calibri"/>
                        <a:ea typeface="Malgun Gothic"/>
                        <a:cs typeface="Times New Roman"/>
                      </a:endParaRPr>
                    </a:p>
                  </a:txBody>
                  <a:tcPr marL="41142" marR="41142" marT="0" marB="0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Чеджу</a:t>
                      </a: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Сеул</a:t>
                      </a:r>
                    </a:p>
                    <a:p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-выселение из отеля</a:t>
                      </a:r>
                    </a:p>
                    <a:p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-трансфер в аэропорт </a:t>
                      </a:r>
                      <a:r>
                        <a:rPr lang="ru-RU" sz="10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Чеджу</a:t>
                      </a:r>
                      <a:endParaRPr lang="ru-RU" sz="10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-местный авиаперелет до Сеул</a:t>
                      </a:r>
                    </a:p>
                    <a:p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-встреча в аэропорту с русскоговорящим гидом</a:t>
                      </a:r>
                    </a:p>
                    <a:p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-экскурсия по Сеулу: Дворец </a:t>
                      </a:r>
                      <a:r>
                        <a:rPr lang="ru-RU" sz="10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Чхандоккун</a:t>
                      </a: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и секретный сад (ЮНЕСКО)</a:t>
                      </a:r>
                    </a:p>
                    <a:p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-размещение в отеле, свободное время</a:t>
                      </a:r>
                    </a:p>
                    <a:p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Ночь в Сеуле</a:t>
                      </a:r>
                    </a:p>
                    <a:p>
                      <a:endParaRPr lang="ru-RU" sz="10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 дополнительную плату </a:t>
                      </a: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</a:t>
                      </a:r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озможна</a:t>
                      </a:r>
                      <a:r>
                        <a:rPr lang="ru-RU" sz="10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замена экскурсии на игру в гольф.</a:t>
                      </a:r>
                      <a:endParaRPr lang="ru-RU" sz="10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1142" marR="41142" marT="0" marB="0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</a:rPr>
                        <a:t>Завтрак</a:t>
                      </a:r>
                      <a:r>
                        <a:rPr lang="en-GB" sz="1000" dirty="0">
                          <a:effectLst/>
                          <a:latin typeface="+mn-lt"/>
                        </a:rPr>
                        <a:t>: </a:t>
                      </a:r>
                      <a:r>
                        <a:rPr lang="ru-RU" sz="1000" dirty="0">
                          <a:effectLst/>
                          <a:latin typeface="+mn-lt"/>
                        </a:rPr>
                        <a:t>в отеле</a:t>
                      </a:r>
                      <a:endParaRPr lang="ru-RU" sz="1000" dirty="0">
                        <a:effectLst/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1142" marR="41142" marT="0" marB="0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56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20 </a:t>
                      </a:r>
                      <a:r>
                        <a:rPr lang="ru-RU" sz="1000" dirty="0" err="1">
                          <a:effectLst/>
                        </a:rPr>
                        <a:t>окт</a:t>
                      </a:r>
                      <a:r>
                        <a:rPr lang="ru-RU" sz="1000" dirty="0">
                          <a:effectLst/>
                        </a:rPr>
                        <a:t> (</a:t>
                      </a:r>
                      <a:r>
                        <a:rPr lang="ru-RU" sz="1000" dirty="0" err="1">
                          <a:effectLst/>
                        </a:rPr>
                        <a:t>чт</a:t>
                      </a:r>
                      <a:r>
                        <a:rPr lang="ru-RU" sz="1000" dirty="0">
                          <a:effectLst/>
                        </a:rPr>
                        <a:t>)</a:t>
                      </a:r>
                      <a:endParaRPr lang="ru-RU" sz="1000" dirty="0">
                        <a:effectLst/>
                        <a:latin typeface="Calibri"/>
                        <a:ea typeface="Malgun Gothic"/>
                        <a:cs typeface="Times New Roman"/>
                      </a:endParaRPr>
                    </a:p>
                  </a:txBody>
                  <a:tcPr marL="41142" marR="41142" marT="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Сеул</a:t>
                      </a:r>
                    </a:p>
                    <a:p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-выселение из отеля</a:t>
                      </a:r>
                    </a:p>
                    <a:p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-трансфер до Аэропорта Инчхон(Сеул)</a:t>
                      </a:r>
                      <a:endParaRPr lang="ru-RU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1142" marR="41142" marT="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effectLst/>
                          <a:latin typeface="+mn-lt"/>
                        </a:rPr>
                        <a:t>Завтрак</a:t>
                      </a:r>
                      <a:r>
                        <a:rPr lang="en-GB" sz="1000" dirty="0" smtClean="0">
                          <a:effectLst/>
                          <a:latin typeface="+mn-lt"/>
                        </a:rPr>
                        <a:t>: </a:t>
                      </a:r>
                      <a:r>
                        <a:rPr lang="ru-RU" sz="1000" dirty="0" smtClean="0">
                          <a:effectLst/>
                          <a:latin typeface="+mn-lt"/>
                        </a:rPr>
                        <a:t>в отеле</a:t>
                      </a:r>
                      <a:endParaRPr lang="ru-RU" sz="1000" dirty="0" smtClean="0">
                        <a:effectLst/>
                        <a:latin typeface="+mn-lt"/>
                        <a:ea typeface="Malgun Gothic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1142" marR="41142" marT="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3" name="Объект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0093" y="8436"/>
            <a:ext cx="1237814" cy="801766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827089" y="8172400"/>
            <a:ext cx="525658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ООО «Тур Бюро Ренессанс»</a:t>
            </a:r>
          </a:p>
          <a:p>
            <a:pPr algn="ctr"/>
            <a:r>
              <a:rPr lang="ru-RU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121069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ru-RU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Москва, Хлебный переулок, 22, строение 1</a:t>
            </a:r>
            <a:br>
              <a:rPr lang="ru-RU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ru-RU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8-495-995-82-98</a:t>
            </a:r>
          </a:p>
          <a:p>
            <a:pPr algn="ctr"/>
            <a:r>
              <a:rPr 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elena</a:t>
            </a:r>
            <a:r>
              <a:rPr lang="ru-RU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@</a:t>
            </a:r>
            <a:r>
              <a:rPr 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renaissancetour</a:t>
            </a:r>
            <a:r>
              <a:rPr lang="ru-RU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  <a:r>
              <a:rPr 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ru</a:t>
            </a:r>
            <a:endParaRPr lang="ru-RU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0" y="8172400"/>
            <a:ext cx="6858000" cy="0"/>
          </a:xfrm>
          <a:prstGeom prst="line">
            <a:avLst/>
          </a:prstGeom>
          <a:ln>
            <a:solidFill>
              <a:srgbClr val="B17B4F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725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35526" y="815684"/>
            <a:ext cx="59670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altLang="ko-KR" sz="1200" b="1" u="sng" dirty="0">
                <a:solidFill>
                  <a:prstClr val="black"/>
                </a:solidFill>
                <a:latin typeface="Calibri" pitchFamily="34" charset="0"/>
                <a:ea typeface="Malgun Gothic" pitchFamily="34" charset="-127"/>
                <a:cs typeface="Times New Roman" pitchFamily="18" charset="0"/>
              </a:rPr>
              <a:t>В стоимость включено</a:t>
            </a:r>
            <a:r>
              <a:rPr lang="en-GB" altLang="ko-KR" sz="1200" b="1" u="sng" dirty="0">
                <a:solidFill>
                  <a:prstClr val="black"/>
                </a:solidFill>
                <a:latin typeface="Calibri" pitchFamily="34" charset="0"/>
                <a:ea typeface="Malgun Gothic" pitchFamily="34" charset="-127"/>
                <a:cs typeface="Times New Roman" pitchFamily="18" charset="0"/>
              </a:rPr>
              <a:t>:</a:t>
            </a:r>
            <a:endParaRPr lang="ru-RU" altLang="ko-KR" sz="1200" u="sng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altLang="ko-KR" sz="1200" dirty="0" smtClean="0">
                <a:solidFill>
                  <a:prstClr val="black"/>
                </a:solidFill>
                <a:latin typeface="Calibri" pitchFamily="34" charset="0"/>
                <a:ea typeface="Malgun Gothic" pitchFamily="34" charset="-127"/>
                <a:cs typeface="Times New Roman" pitchFamily="18" charset="0"/>
              </a:rPr>
              <a:t>6</a:t>
            </a:r>
            <a:r>
              <a:rPr lang="ru-RU" altLang="ko-KR" sz="1200" dirty="0" smtClean="0">
                <a:solidFill>
                  <a:prstClr val="black"/>
                </a:solidFill>
                <a:latin typeface="Calibri" pitchFamily="34" charset="0"/>
                <a:ea typeface="Malgun Gothic" pitchFamily="34" charset="-127"/>
                <a:cs typeface="Times New Roman" pitchFamily="18" charset="0"/>
              </a:rPr>
              <a:t> </a:t>
            </a:r>
            <a:r>
              <a:rPr lang="ru-RU" altLang="ko-KR" sz="1200" dirty="0">
                <a:solidFill>
                  <a:prstClr val="black"/>
                </a:solidFill>
                <a:latin typeface="Calibri" pitchFamily="34" charset="0"/>
                <a:ea typeface="Malgun Gothic" pitchFamily="34" charset="-127"/>
                <a:cs typeface="Times New Roman" pitchFamily="18" charset="0"/>
              </a:rPr>
              <a:t>ночей проживания в отеле в </a:t>
            </a:r>
            <a:r>
              <a:rPr lang="ru-RU" altLang="ko-KR" sz="1200" dirty="0" smtClean="0">
                <a:solidFill>
                  <a:prstClr val="black"/>
                </a:solidFill>
                <a:latin typeface="Calibri" pitchFamily="34" charset="0"/>
                <a:ea typeface="Malgun Gothic" pitchFamily="34" charset="-127"/>
                <a:cs typeface="Times New Roman" pitchFamily="18" charset="0"/>
              </a:rPr>
              <a:t>одноместных</a:t>
            </a:r>
            <a:r>
              <a:rPr lang="en-US" altLang="ko-KR" sz="1200" dirty="0" smtClean="0">
                <a:solidFill>
                  <a:prstClr val="black"/>
                </a:solidFill>
                <a:latin typeface="Calibri" pitchFamily="34" charset="0"/>
                <a:ea typeface="Malgun Gothic" pitchFamily="34" charset="-127"/>
                <a:cs typeface="Times New Roman" pitchFamily="18" charset="0"/>
              </a:rPr>
              <a:t>/</a:t>
            </a:r>
            <a:r>
              <a:rPr lang="ru-RU" altLang="ko-KR" sz="1200" dirty="0" smtClean="0">
                <a:solidFill>
                  <a:prstClr val="black"/>
                </a:solidFill>
                <a:latin typeface="Calibri" pitchFamily="34" charset="0"/>
                <a:ea typeface="Malgun Gothic" pitchFamily="34" charset="-127"/>
                <a:cs typeface="Times New Roman" pitchFamily="18" charset="0"/>
              </a:rPr>
              <a:t>двухместных номерах</a:t>
            </a:r>
            <a:endParaRPr lang="ru-RU" altLang="ko-KR" sz="1200" dirty="0">
              <a:solidFill>
                <a:prstClr val="black"/>
              </a:solidFill>
              <a:latin typeface="Calibri" pitchFamily="34" charset="0"/>
              <a:ea typeface="Malgun Gothic" pitchFamily="34" charset="-127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5922463"/>
              </p:ext>
            </p:extLst>
          </p:nvPr>
        </p:nvGraphicFramePr>
        <p:xfrm>
          <a:off x="1628800" y="1403648"/>
          <a:ext cx="3600400" cy="1260728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512167"/>
                <a:gridCol w="2088233"/>
              </a:tblGrid>
              <a:tr h="346328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Город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Отель</a:t>
                      </a:r>
                      <a:endParaRPr lang="ru-RU" sz="1200" dirty="0"/>
                    </a:p>
                  </a:txBody>
                  <a:tcPr/>
                </a:tc>
              </a:tr>
              <a:tr h="432228"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Сеул (1 ночь)</a:t>
                      </a:r>
                      <a:endParaRPr lang="ru-RU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Ramada Plaza Suwon 5* </a:t>
                      </a:r>
                      <a:endParaRPr lang="ru-RU" sz="1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32228">
                <a:tc>
                  <a:txBody>
                    <a:bodyPr/>
                    <a:lstStyle/>
                    <a:p>
                      <a:r>
                        <a:rPr lang="ru-RU" sz="1200" dirty="0" err="1" smtClean="0"/>
                        <a:t>О.Чеджу</a:t>
                      </a:r>
                      <a:r>
                        <a:rPr lang="ru-RU" sz="1200" baseline="0" dirty="0" smtClean="0"/>
                        <a:t> 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ru-RU" sz="1200" baseline="0" dirty="0" smtClean="0"/>
                        <a:t>(5 ночей)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Shilla</a:t>
                      </a: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Jeju</a:t>
                      </a: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5*</a:t>
                      </a:r>
                      <a:endParaRPr lang="ru-RU" sz="1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2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45479" y="2483768"/>
            <a:ext cx="601266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en-US" altLang="ko-KR" sz="1200" dirty="0" smtClean="0">
              <a:solidFill>
                <a:prstClr val="black"/>
              </a:solidFill>
              <a:latin typeface="Calibri" pitchFamily="34" charset="0"/>
              <a:ea typeface="Malgun Gothic" pitchFamily="34" charset="-127"/>
              <a:cs typeface="Times New Roman" pitchFamily="18" charset="0"/>
            </a:endParaRP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altLang="ko-KR" sz="1200" dirty="0" smtClean="0">
                <a:solidFill>
                  <a:prstClr val="black"/>
                </a:solidFill>
                <a:latin typeface="Calibri" pitchFamily="34" charset="0"/>
                <a:ea typeface="Malgun Gothic" pitchFamily="34" charset="-127"/>
                <a:cs typeface="Times New Roman" pitchFamily="18" charset="0"/>
              </a:rPr>
              <a:t>Завтраки </a:t>
            </a:r>
            <a:r>
              <a:rPr lang="ru-RU" altLang="ko-KR" sz="1200" dirty="0">
                <a:solidFill>
                  <a:prstClr val="black"/>
                </a:solidFill>
                <a:latin typeface="Calibri" pitchFamily="34" charset="0"/>
                <a:ea typeface="Malgun Gothic" pitchFamily="34" charset="-127"/>
                <a:cs typeface="Times New Roman" pitchFamily="18" charset="0"/>
              </a:rPr>
              <a:t>в отеле</a:t>
            </a:r>
            <a:endParaRPr lang="ru-RU" altLang="ko-KR" sz="12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altLang="ko-KR" sz="1200" dirty="0" smtClean="0">
                <a:solidFill>
                  <a:prstClr val="black"/>
                </a:solidFill>
                <a:latin typeface="Calibri" pitchFamily="34" charset="0"/>
                <a:ea typeface="Malgun Gothic" pitchFamily="34" charset="-127"/>
                <a:cs typeface="Times New Roman" pitchFamily="18" charset="0"/>
              </a:rPr>
              <a:t>Гала-ужин </a:t>
            </a: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altLang="ko-KR" sz="1200" dirty="0" smtClean="0">
                <a:solidFill>
                  <a:prstClr val="black"/>
                </a:solidFill>
                <a:latin typeface="Calibri" pitchFamily="34" charset="0"/>
                <a:ea typeface="Malgun Gothic" pitchFamily="34" charset="-127"/>
                <a:cs typeface="Times New Roman" pitchFamily="18" charset="0"/>
              </a:rPr>
              <a:t>Все  экскурсии по программе, </a:t>
            </a:r>
            <a:r>
              <a:rPr lang="en-US" altLang="ko-KR" sz="1200" dirty="0" smtClean="0">
                <a:solidFill>
                  <a:prstClr val="black"/>
                </a:solidFill>
                <a:latin typeface="Calibri" pitchFamily="34" charset="0"/>
                <a:ea typeface="Malgun Gothic" pitchFamily="34" charset="-127"/>
                <a:cs typeface="Times New Roman" pitchFamily="18" charset="0"/>
              </a:rPr>
              <a:t> </a:t>
            </a:r>
            <a:r>
              <a:rPr lang="ru-RU" altLang="ko-KR" sz="1200" dirty="0" smtClean="0">
                <a:solidFill>
                  <a:prstClr val="black"/>
                </a:solidFill>
                <a:latin typeface="Calibri" pitchFamily="34" charset="0"/>
                <a:ea typeface="Malgun Gothic" pitchFamily="34" charset="-127"/>
                <a:cs typeface="Times New Roman" pitchFamily="18" charset="0"/>
              </a:rPr>
              <a:t>переезды </a:t>
            </a:r>
            <a:r>
              <a:rPr lang="ru-RU" altLang="ko-KR" sz="1200" dirty="0">
                <a:solidFill>
                  <a:prstClr val="black"/>
                </a:solidFill>
                <a:latin typeface="Calibri" pitchFamily="34" charset="0"/>
                <a:ea typeface="Malgun Gothic" pitchFamily="34" charset="-127"/>
                <a:cs typeface="Times New Roman" pitchFamily="18" charset="0"/>
              </a:rPr>
              <a:t>и трансферы по программе </a:t>
            </a:r>
            <a:r>
              <a:rPr lang="ru-RU" altLang="ko-KR" sz="1200" dirty="0" smtClean="0">
                <a:solidFill>
                  <a:prstClr val="black"/>
                </a:solidFill>
                <a:latin typeface="Calibri" pitchFamily="34" charset="0"/>
                <a:ea typeface="Malgun Gothic" pitchFamily="34" charset="-127"/>
                <a:cs typeface="Times New Roman" pitchFamily="18" charset="0"/>
              </a:rPr>
              <a:t>на 28-местном комфортабельном </a:t>
            </a:r>
            <a:r>
              <a:rPr lang="ru-RU" altLang="ko-KR" sz="1200" dirty="0" err="1" smtClean="0">
                <a:solidFill>
                  <a:prstClr val="black"/>
                </a:solidFill>
                <a:latin typeface="Calibri" pitchFamily="34" charset="0"/>
                <a:ea typeface="Malgun Gothic" pitchFamily="34" charset="-127"/>
                <a:cs typeface="Times New Roman" pitchFamily="18" charset="0"/>
              </a:rPr>
              <a:t>минивэне</a:t>
            </a:r>
            <a:r>
              <a:rPr lang="ru-RU" altLang="ko-KR" sz="1200" dirty="0" smtClean="0">
                <a:solidFill>
                  <a:prstClr val="black"/>
                </a:solidFill>
                <a:latin typeface="Calibri" pitchFamily="34" charset="0"/>
                <a:ea typeface="Malgun Gothic" pitchFamily="34" charset="-127"/>
                <a:cs typeface="Times New Roman" pitchFamily="18" charset="0"/>
              </a:rPr>
              <a:t> </a:t>
            </a:r>
            <a:r>
              <a:rPr lang="en-US" altLang="ko-KR" sz="1200" dirty="0" smtClean="0">
                <a:solidFill>
                  <a:prstClr val="black"/>
                </a:solidFill>
                <a:latin typeface="Calibri" pitchFamily="34" charset="0"/>
                <a:ea typeface="Malgun Gothic" pitchFamily="34" charset="-127"/>
                <a:cs typeface="Times New Roman" pitchFamily="18" charset="0"/>
              </a:rPr>
              <a:t> </a:t>
            </a:r>
            <a:r>
              <a:rPr lang="ru-RU" altLang="ko-KR" sz="1200" dirty="0" smtClean="0">
                <a:solidFill>
                  <a:prstClr val="black"/>
                </a:solidFill>
                <a:latin typeface="Calibri" pitchFamily="34" charset="0"/>
                <a:ea typeface="Malgun Gothic" pitchFamily="34" charset="-127"/>
                <a:cs typeface="Times New Roman" pitchFamily="18" charset="0"/>
              </a:rPr>
              <a:t>с русскоговорящим гидом</a:t>
            </a:r>
            <a:endParaRPr lang="en-US" altLang="ko-KR" sz="1200" dirty="0" smtClean="0">
              <a:solidFill>
                <a:prstClr val="black"/>
              </a:solidFill>
              <a:latin typeface="Calibri" pitchFamily="34" charset="0"/>
              <a:ea typeface="Malgun Gothic" pitchFamily="34" charset="-127"/>
              <a:cs typeface="Times New Roman" pitchFamily="18" charset="0"/>
            </a:endParaRP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altLang="ko-KR" sz="1200" b="1" dirty="0" smtClean="0">
                <a:solidFill>
                  <a:prstClr val="black"/>
                </a:solidFill>
                <a:latin typeface="Calibri" pitchFamily="34" charset="0"/>
                <a:ea typeface="Malgun Gothic" pitchFamily="34" charset="-127"/>
                <a:cs typeface="Times New Roman" pitchFamily="18" charset="0"/>
              </a:rPr>
              <a:t>3 </a:t>
            </a:r>
            <a:r>
              <a:rPr lang="ru-RU" altLang="ko-KR" sz="1200" b="1" dirty="0">
                <a:solidFill>
                  <a:prstClr val="black"/>
                </a:solidFill>
                <a:latin typeface="Calibri" pitchFamily="34" charset="0"/>
                <a:ea typeface="Malgun Gothic" pitchFamily="34" charset="-127"/>
                <a:cs typeface="Times New Roman" pitchFamily="18" charset="0"/>
              </a:rPr>
              <a:t>игры на о. </a:t>
            </a:r>
            <a:r>
              <a:rPr lang="ru-RU" altLang="ko-KR" sz="1200" b="1" dirty="0" err="1" smtClean="0">
                <a:solidFill>
                  <a:prstClr val="black"/>
                </a:solidFill>
                <a:latin typeface="Calibri" pitchFamily="34" charset="0"/>
                <a:ea typeface="Malgun Gothic" pitchFamily="34" charset="-127"/>
                <a:cs typeface="Times New Roman" pitchFamily="18" charset="0"/>
              </a:rPr>
              <a:t>Чеджу</a:t>
            </a:r>
            <a:r>
              <a:rPr lang="ru-RU" altLang="ko-KR" sz="1200" b="1" dirty="0">
                <a:solidFill>
                  <a:prstClr val="black"/>
                </a:solidFill>
                <a:latin typeface="Calibri" pitchFamily="34" charset="0"/>
                <a:ea typeface="Malgun Gothic" pitchFamily="34" charset="-127"/>
                <a:cs typeface="Times New Roman" pitchFamily="18" charset="0"/>
              </a:rPr>
              <a:t> </a:t>
            </a:r>
            <a:r>
              <a:rPr lang="ru-RU" altLang="ko-KR" sz="1200" b="1" dirty="0" smtClean="0">
                <a:solidFill>
                  <a:prstClr val="black"/>
                </a:solidFill>
                <a:latin typeface="Calibri" pitchFamily="34" charset="0"/>
                <a:ea typeface="Malgun Gothic" pitchFamily="34" charset="-127"/>
                <a:cs typeface="Times New Roman" pitchFamily="18" charset="0"/>
              </a:rPr>
              <a:t>включая </a:t>
            </a:r>
            <a:r>
              <a:rPr lang="en-GB" altLang="ko-KR" sz="1200" b="1" dirty="0" smtClean="0">
                <a:solidFill>
                  <a:prstClr val="black"/>
                </a:solidFill>
                <a:latin typeface="Calibri" pitchFamily="34" charset="0"/>
                <a:ea typeface="Malgun Gothic" pitchFamily="34" charset="-127"/>
                <a:cs typeface="Times New Roman" pitchFamily="18" charset="0"/>
              </a:rPr>
              <a:t>Caddie fee </a:t>
            </a:r>
            <a:r>
              <a:rPr lang="ru-RU" altLang="ko-KR" sz="1200" b="1" dirty="0" smtClean="0">
                <a:solidFill>
                  <a:prstClr val="black"/>
                </a:solidFill>
                <a:latin typeface="Calibri" pitchFamily="34" charset="0"/>
                <a:ea typeface="Malgun Gothic" pitchFamily="34" charset="-127"/>
                <a:cs typeface="Times New Roman" pitchFamily="18" charset="0"/>
              </a:rPr>
              <a:t>и</a:t>
            </a:r>
            <a:r>
              <a:rPr lang="en-US" altLang="ko-KR" sz="1200" b="1" dirty="0" smtClean="0">
                <a:solidFill>
                  <a:prstClr val="black"/>
                </a:solidFill>
                <a:latin typeface="Calibri" pitchFamily="34" charset="0"/>
                <a:ea typeface="Malgun Gothic" pitchFamily="34" charset="-127"/>
                <a:cs typeface="Times New Roman" pitchFamily="18" charset="0"/>
              </a:rPr>
              <a:t> </a:t>
            </a:r>
            <a:r>
              <a:rPr lang="en-GB" altLang="ko-KR" sz="1200" b="1" dirty="0">
                <a:solidFill>
                  <a:prstClr val="black"/>
                </a:solidFill>
                <a:latin typeface="Calibri" pitchFamily="34" charset="0"/>
                <a:ea typeface="Malgun Gothic" pitchFamily="34" charset="-127"/>
                <a:cs typeface="Times New Roman" pitchFamily="18" charset="0"/>
              </a:rPr>
              <a:t>Cart fee </a:t>
            </a:r>
            <a:endParaRPr lang="ru-RU" altLang="ko-KR" sz="1200" b="1" dirty="0" smtClean="0">
              <a:solidFill>
                <a:prstClr val="black"/>
              </a:solidFill>
              <a:latin typeface="Calibri" pitchFamily="34" charset="0"/>
              <a:ea typeface="Malgun Gothic" pitchFamily="34" charset="-127"/>
              <a:cs typeface="Times New Roman" pitchFamily="18" charset="0"/>
            </a:endParaRP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altLang="ko-KR" sz="1200" dirty="0" smtClean="0">
                <a:solidFill>
                  <a:prstClr val="black"/>
                </a:solidFill>
                <a:latin typeface="Calibri" pitchFamily="34" charset="0"/>
                <a:ea typeface="Malgun Gothic" pitchFamily="34" charset="-127"/>
                <a:cs typeface="Times New Roman" pitchFamily="18" charset="0"/>
              </a:rPr>
              <a:t>Входные </a:t>
            </a:r>
            <a:r>
              <a:rPr lang="ru-RU" altLang="ko-KR" sz="1200" dirty="0">
                <a:solidFill>
                  <a:prstClr val="black"/>
                </a:solidFill>
                <a:latin typeface="Calibri" pitchFamily="34" charset="0"/>
                <a:ea typeface="Malgun Gothic" pitchFamily="34" charset="-127"/>
                <a:cs typeface="Times New Roman" pitchFamily="18" charset="0"/>
              </a:rPr>
              <a:t>билеты по программе</a:t>
            </a:r>
            <a:endParaRPr lang="ru-RU" altLang="ko-KR" sz="1200" dirty="0">
              <a:solidFill>
                <a:prstClr val="black"/>
              </a:solidFill>
              <a:latin typeface="Calibri" pitchFamily="34" charset="0"/>
              <a:ea typeface="Malgun Gothic" pitchFamily="34" charset="-127"/>
              <a:cs typeface="Calibri" pitchFamily="34" charset="0"/>
            </a:endParaRP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altLang="ko-KR" sz="1200" dirty="0">
                <a:solidFill>
                  <a:prstClr val="black"/>
                </a:solidFill>
                <a:latin typeface="Calibri" pitchFamily="34" charset="0"/>
                <a:ea typeface="Malgun Gothic" pitchFamily="34" charset="-127"/>
                <a:cs typeface="Calibri" pitchFamily="34" charset="0"/>
              </a:rPr>
              <a:t>Все таксы и сборы за обслуживание, парковку и </a:t>
            </a:r>
            <a:r>
              <a:rPr lang="ru-RU" altLang="ko-KR" sz="1200" dirty="0" err="1" smtClean="0">
                <a:solidFill>
                  <a:prstClr val="black"/>
                </a:solidFill>
                <a:latin typeface="Calibri" pitchFamily="34" charset="0"/>
                <a:ea typeface="Malgun Gothic" pitchFamily="34" charset="-127"/>
                <a:cs typeface="Calibri" pitchFamily="34" charset="0"/>
              </a:rPr>
              <a:t>т.д</a:t>
            </a:r>
            <a:endParaRPr lang="ru-RU" altLang="ko-KR" sz="1200" dirty="0" smtClean="0">
              <a:solidFill>
                <a:prstClr val="black"/>
              </a:solidFill>
              <a:latin typeface="Calibri" pitchFamily="34" charset="0"/>
              <a:ea typeface="Malgun Gothic" pitchFamily="34" charset="-127"/>
              <a:cs typeface="Calibri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ko-KR" sz="1200" dirty="0">
              <a:solidFill>
                <a:prstClr val="black"/>
              </a:solidFill>
              <a:latin typeface="Calibri" pitchFamily="34" charset="0"/>
              <a:ea typeface="Malgun Gothic" pitchFamily="34" charset="-127"/>
              <a:cs typeface="Calibri" pitchFamily="34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0686" y="4139952"/>
            <a:ext cx="1981274" cy="1929181"/>
          </a:xfrm>
          <a:prstGeom prst="rect">
            <a:avLst/>
          </a:prstGeom>
        </p:spPr>
      </p:pic>
      <p:pic>
        <p:nvPicPr>
          <p:cNvPr id="8" name="Объект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0093" y="8436"/>
            <a:ext cx="1237814" cy="801766"/>
          </a:xfrm>
          <a:prstGeom prst="rect">
            <a:avLst/>
          </a:prstGeom>
        </p:spPr>
      </p:pic>
      <p:cxnSp>
        <p:nvCxnSpPr>
          <p:cNvPr id="9" name="Прямая соединительная линия 8"/>
          <p:cNvCxnSpPr/>
          <p:nvPr/>
        </p:nvCxnSpPr>
        <p:spPr>
          <a:xfrm>
            <a:off x="0" y="8172400"/>
            <a:ext cx="6858000" cy="0"/>
          </a:xfrm>
          <a:prstGeom prst="line">
            <a:avLst/>
          </a:prstGeom>
          <a:ln>
            <a:solidFill>
              <a:srgbClr val="B17B4F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827089" y="8172400"/>
            <a:ext cx="525658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ООО «Тур Бюро Ренессанс»</a:t>
            </a:r>
          </a:p>
          <a:p>
            <a:pPr algn="ctr"/>
            <a:r>
              <a:rPr lang="ru-RU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121069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ru-RU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Москва, Хлебный переулок, 22, строение 1</a:t>
            </a:r>
            <a:br>
              <a:rPr lang="ru-RU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ru-RU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8-495-995-82-98</a:t>
            </a:r>
          </a:p>
          <a:p>
            <a:pPr algn="ctr"/>
            <a:r>
              <a:rPr 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elena</a:t>
            </a:r>
            <a:r>
              <a:rPr lang="ru-RU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@</a:t>
            </a:r>
            <a:r>
              <a:rPr 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renaissancetour</a:t>
            </a:r>
            <a:r>
              <a:rPr lang="ru-RU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  <a:r>
              <a:rPr 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ru</a:t>
            </a:r>
            <a:endParaRPr lang="ru-RU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0648" y="6228184"/>
            <a:ext cx="617468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200" b="1" u="sng" dirty="0"/>
              <a:t>В стоимость не включено</a:t>
            </a:r>
            <a:r>
              <a:rPr lang="en-GB" sz="1200" b="1" u="sng" dirty="0"/>
              <a:t>:</a:t>
            </a:r>
            <a:endParaRPr lang="ru-RU" sz="1200" u="sng" dirty="0"/>
          </a:p>
          <a:p>
            <a:pPr marL="171450" lvl="0" indent="-171450">
              <a:buFont typeface="Arial" pitchFamily="34" charset="0"/>
              <a:buChar char="•"/>
            </a:pPr>
            <a:r>
              <a:rPr lang="ru-RU" sz="1200" dirty="0"/>
              <a:t>Личные расходы</a:t>
            </a:r>
          </a:p>
          <a:p>
            <a:pPr marL="171450" lvl="0" indent="-171450">
              <a:buFont typeface="Arial" pitchFamily="34" charset="0"/>
              <a:buChar char="•"/>
            </a:pPr>
            <a:r>
              <a:rPr lang="ru-RU" sz="1200" dirty="0"/>
              <a:t>Питание (</a:t>
            </a:r>
            <a:r>
              <a:rPr lang="ru-RU" sz="1200" b="1" dirty="0"/>
              <a:t>обед и ужин, средняя стоимость от </a:t>
            </a:r>
            <a:r>
              <a:rPr lang="en-GB" sz="1200" b="1" dirty="0"/>
              <a:t>US</a:t>
            </a:r>
            <a:r>
              <a:rPr lang="ru-RU" sz="1200" b="1" dirty="0"/>
              <a:t>$20~40 на человека</a:t>
            </a:r>
            <a:r>
              <a:rPr lang="ru-RU" sz="1200" dirty="0"/>
              <a:t>)</a:t>
            </a:r>
          </a:p>
          <a:p>
            <a:pPr marL="171450" lvl="0" indent="-171450">
              <a:buFont typeface="Arial" pitchFamily="34" charset="0"/>
              <a:buChar char="•"/>
            </a:pPr>
            <a:r>
              <a:rPr lang="ru-RU" sz="1200" dirty="0"/>
              <a:t>Авиаперелет  </a:t>
            </a:r>
            <a:r>
              <a:rPr lang="ru-RU" sz="1200" dirty="0" smtClean="0"/>
              <a:t>Москва – </a:t>
            </a:r>
            <a:r>
              <a:rPr lang="ru-RU" sz="1200" dirty="0"/>
              <a:t>Сеул – Москва от 500 евро</a:t>
            </a:r>
            <a:endParaRPr lang="en-US" sz="1200" dirty="0"/>
          </a:p>
          <a:p>
            <a:pPr marL="171450" indent="-171450">
              <a:buFont typeface="Arial" pitchFamily="34" charset="0"/>
              <a:buChar char="•"/>
            </a:pPr>
            <a:r>
              <a:rPr lang="ru-RU" sz="1200" dirty="0" smtClean="0"/>
              <a:t>Авиаперелет Сеул </a:t>
            </a:r>
            <a:r>
              <a:rPr lang="ru-RU" sz="1200" dirty="0"/>
              <a:t>–</a:t>
            </a:r>
            <a:r>
              <a:rPr lang="ru-RU" sz="1200" dirty="0" smtClean="0"/>
              <a:t> </a:t>
            </a:r>
            <a:r>
              <a:rPr lang="ru-RU" sz="1200" dirty="0" err="1" smtClean="0"/>
              <a:t>Чеджу</a:t>
            </a:r>
            <a:r>
              <a:rPr lang="ru-RU" sz="1200" dirty="0" smtClean="0"/>
              <a:t> – Сеул от 180 евро </a:t>
            </a:r>
          </a:p>
          <a:p>
            <a:endParaRPr lang="ru-RU" sz="1200" dirty="0"/>
          </a:p>
          <a:p>
            <a:pPr algn="just"/>
            <a:r>
              <a:rPr lang="ru-RU" sz="1200" b="1" dirty="0">
                <a:solidFill>
                  <a:srgbClr val="FF0000"/>
                </a:solidFill>
              </a:rPr>
              <a:t>По желанию можно добавить несколько ночей в  Сеуле до начала тура (для </a:t>
            </a:r>
            <a:r>
              <a:rPr lang="en-US" sz="1200" b="1" dirty="0">
                <a:solidFill>
                  <a:srgbClr val="FF0000"/>
                </a:solidFill>
              </a:rPr>
              <a:t>Medical Check Up, </a:t>
            </a:r>
            <a:r>
              <a:rPr lang="ru-RU" sz="1200" b="1" dirty="0">
                <a:solidFill>
                  <a:srgbClr val="FF0000"/>
                </a:solidFill>
              </a:rPr>
              <a:t>экскурсий, шопинга и игр в гольф) и несколько ночей в </a:t>
            </a:r>
            <a:r>
              <a:rPr lang="ru-RU" sz="1200" b="1" dirty="0" err="1">
                <a:solidFill>
                  <a:srgbClr val="FF0000"/>
                </a:solidFill>
              </a:rPr>
              <a:t>Кенджу</a:t>
            </a:r>
            <a:r>
              <a:rPr lang="ru-RU" sz="1200" b="1" dirty="0">
                <a:solidFill>
                  <a:srgbClr val="FF0000"/>
                </a:solidFill>
              </a:rPr>
              <a:t> после окончания тура (переезд на скоростном поезде занимает 2 часа). </a:t>
            </a:r>
          </a:p>
        </p:txBody>
      </p:sp>
    </p:spTree>
    <p:extLst>
      <p:ext uri="{BB962C8B-B14F-4D97-AF65-F5344CB8AC3E}">
        <p14:creationId xmlns:p14="http://schemas.microsoft.com/office/powerpoint/2010/main" val="11317044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4664" y="779383"/>
            <a:ext cx="589503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200" dirty="0" smtClean="0"/>
          </a:p>
          <a:p>
            <a:pPr algn="ctr"/>
            <a:r>
              <a:rPr lang="ru-RU" sz="1200" b="1" dirty="0" smtClean="0"/>
              <a:t>Сеул</a:t>
            </a:r>
          </a:p>
          <a:p>
            <a:r>
              <a:rPr lang="en-US" sz="1200" b="1" dirty="0"/>
              <a:t>Medical Check </a:t>
            </a:r>
            <a:r>
              <a:rPr lang="en-US" sz="1200" b="1" dirty="0" smtClean="0"/>
              <a:t>Up</a:t>
            </a:r>
            <a:r>
              <a:rPr lang="ru-RU" sz="1200" b="1" dirty="0" smtClean="0"/>
              <a:t> в Сеуле:</a:t>
            </a:r>
          </a:p>
          <a:p>
            <a:r>
              <a:rPr lang="ru-RU" sz="1200" dirty="0" smtClean="0"/>
              <a:t>Проживание в </a:t>
            </a:r>
            <a:r>
              <a:rPr lang="en-US" sz="1200" dirty="0" smtClean="0"/>
              <a:t>Guest House </a:t>
            </a:r>
            <a:r>
              <a:rPr lang="ru-RU" sz="1200" dirty="0" smtClean="0"/>
              <a:t>рядом с госпиталем – от 50 дол. за комнату на 2 человек. </a:t>
            </a:r>
          </a:p>
          <a:p>
            <a:r>
              <a:rPr lang="ru-RU" sz="1200" dirty="0" smtClean="0"/>
              <a:t>Стоимость программы </a:t>
            </a:r>
            <a:r>
              <a:rPr lang="en-US" sz="1200" dirty="0" smtClean="0"/>
              <a:t>Sapphire – </a:t>
            </a:r>
            <a:r>
              <a:rPr lang="ru-RU" sz="1200" dirty="0" smtClean="0"/>
              <a:t>около 1500 дол. </a:t>
            </a:r>
          </a:p>
          <a:p>
            <a:endParaRPr lang="ru-RU" sz="1200" b="1" dirty="0"/>
          </a:p>
        </p:txBody>
      </p:sp>
      <p:pic>
        <p:nvPicPr>
          <p:cNvPr id="4" name="Объект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0093" y="8436"/>
            <a:ext cx="1237814" cy="801766"/>
          </a:xfrm>
          <a:prstGeom prst="rect">
            <a:avLst/>
          </a:prstGeom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0" y="8172400"/>
            <a:ext cx="6858000" cy="0"/>
          </a:xfrm>
          <a:prstGeom prst="line">
            <a:avLst/>
          </a:prstGeom>
          <a:ln>
            <a:solidFill>
              <a:srgbClr val="B17B4F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6" name="Прямоугольник 5"/>
          <p:cNvSpPr/>
          <p:nvPr/>
        </p:nvSpPr>
        <p:spPr>
          <a:xfrm>
            <a:off x="827089" y="8172400"/>
            <a:ext cx="525658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ООО «Тур Бюро Ренессанс»</a:t>
            </a:r>
          </a:p>
          <a:p>
            <a:pPr algn="ctr"/>
            <a:r>
              <a:rPr lang="ru-RU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121069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ru-RU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Москва, Хлебный переулок, 22, строение 1</a:t>
            </a:r>
            <a:br>
              <a:rPr lang="ru-RU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ru-RU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8-495-995-82-98</a:t>
            </a:r>
          </a:p>
          <a:p>
            <a:pPr algn="ctr"/>
            <a:r>
              <a:rPr 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elena</a:t>
            </a:r>
            <a:r>
              <a:rPr lang="ru-RU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@</a:t>
            </a:r>
            <a:r>
              <a:rPr 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renaissancetour</a:t>
            </a:r>
            <a:r>
              <a:rPr lang="ru-RU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  <a:r>
              <a:rPr 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ru</a:t>
            </a:r>
            <a:endParaRPr lang="ru-RU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76672" y="5364088"/>
            <a:ext cx="590465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/>
              <a:t>Возможны более простые </a:t>
            </a:r>
            <a:r>
              <a:rPr lang="ru-RU" sz="1200" dirty="0" smtClean="0"/>
              <a:t>и </a:t>
            </a:r>
            <a:r>
              <a:rPr lang="ru-RU" sz="1200" dirty="0"/>
              <a:t>расширенные программы. </a:t>
            </a:r>
          </a:p>
          <a:p>
            <a:r>
              <a:rPr lang="ru-RU" sz="1200" b="1" dirty="0"/>
              <a:t>Возможные экскурсии в Сеуле: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ru-RU" sz="1200" dirty="0"/>
              <a:t>Антикварная улица </a:t>
            </a:r>
            <a:r>
              <a:rPr lang="ru-RU" sz="1200" dirty="0" err="1"/>
              <a:t>Инсадонг</a:t>
            </a:r>
            <a:r>
              <a:rPr lang="ru-RU" sz="1200" dirty="0"/>
              <a:t>, </a:t>
            </a:r>
            <a:r>
              <a:rPr lang="ru-RU" sz="1200" dirty="0" err="1"/>
              <a:t>Сеульская</a:t>
            </a:r>
            <a:r>
              <a:rPr lang="ru-RU" sz="1200" dirty="0"/>
              <a:t> телебашня, Деревня традиционных домов </a:t>
            </a:r>
            <a:r>
              <a:rPr lang="ru-RU" sz="1200" dirty="0" err="1"/>
              <a:t>ханок</a:t>
            </a:r>
            <a:r>
              <a:rPr lang="ru-RU" sz="1200" dirty="0"/>
              <a:t> </a:t>
            </a:r>
            <a:r>
              <a:rPr lang="ru-RU" sz="1200" dirty="0" err="1"/>
              <a:t>Намсанголь</a:t>
            </a:r>
            <a:r>
              <a:rPr lang="ru-RU" sz="1200" dirty="0"/>
              <a:t>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ru-RU" sz="1200" dirty="0"/>
              <a:t>Дворец </a:t>
            </a:r>
            <a:r>
              <a:rPr lang="ru-RU" sz="1200" dirty="0" err="1"/>
              <a:t>Кёнбоккун</a:t>
            </a:r>
            <a:r>
              <a:rPr lang="ru-RU" sz="1200" dirty="0"/>
              <a:t>, Национальный этнографический музей Кореи.</a:t>
            </a:r>
          </a:p>
          <a:p>
            <a:r>
              <a:rPr lang="ru-RU" sz="1200" b="1" dirty="0"/>
              <a:t>Гольф поле в Сеуле: </a:t>
            </a:r>
            <a:r>
              <a:rPr lang="en-GB" sz="1200" dirty="0" err="1"/>
              <a:t>Haevichi</a:t>
            </a:r>
            <a:r>
              <a:rPr lang="en-GB" sz="1200" dirty="0"/>
              <a:t> Country Club Seoul </a:t>
            </a:r>
            <a:r>
              <a:rPr lang="ru-RU" sz="1200" dirty="0"/>
              <a:t>в </a:t>
            </a:r>
            <a:r>
              <a:rPr lang="en-GB" sz="1200" dirty="0" err="1"/>
              <a:t>Namyangju</a:t>
            </a:r>
            <a:r>
              <a:rPr lang="ru-RU" sz="1200" dirty="0"/>
              <a:t>.</a:t>
            </a:r>
          </a:p>
          <a:p>
            <a:r>
              <a:rPr lang="ru-RU" sz="1200" dirty="0"/>
              <a:t> </a:t>
            </a:r>
          </a:p>
          <a:p>
            <a:pPr algn="ctr"/>
            <a:r>
              <a:rPr lang="ru-RU" sz="1200" b="1" dirty="0" err="1"/>
              <a:t>Кенджу</a:t>
            </a:r>
            <a:r>
              <a:rPr lang="ru-RU" sz="1200" dirty="0"/>
              <a:t> </a:t>
            </a:r>
          </a:p>
          <a:p>
            <a:r>
              <a:rPr lang="ru-RU" sz="1200" b="1" dirty="0"/>
              <a:t>Возможные экскурсии в </a:t>
            </a:r>
            <a:r>
              <a:rPr lang="ru-RU" sz="1200" b="1" dirty="0" err="1"/>
              <a:t>Кенжу</a:t>
            </a:r>
            <a:r>
              <a:rPr lang="ru-RU" sz="1200" b="1" dirty="0"/>
              <a:t>:</a:t>
            </a:r>
          </a:p>
          <a:p>
            <a:r>
              <a:rPr lang="ru-RU" sz="1200" dirty="0"/>
              <a:t>Комплекс древних гробниц </a:t>
            </a:r>
            <a:r>
              <a:rPr lang="ru-RU" sz="1200" dirty="0" err="1"/>
              <a:t>Тэрынвон</a:t>
            </a:r>
            <a:r>
              <a:rPr lang="ru-RU" sz="1200" dirty="0"/>
              <a:t> и гробница </a:t>
            </a:r>
            <a:r>
              <a:rPr lang="ru-RU" sz="1200" dirty="0" err="1"/>
              <a:t>Чхонмачхон</a:t>
            </a:r>
            <a:r>
              <a:rPr lang="ru-RU" sz="1200" dirty="0"/>
              <a:t>, Обсерватория </a:t>
            </a:r>
            <a:r>
              <a:rPr lang="ru-RU" sz="1200" dirty="0" err="1"/>
              <a:t>Чхомсондэ</a:t>
            </a:r>
            <a:r>
              <a:rPr lang="ru-RU" sz="1200" dirty="0"/>
              <a:t>, Национальный музей </a:t>
            </a:r>
            <a:r>
              <a:rPr lang="ru-RU" sz="1200" dirty="0" err="1"/>
              <a:t>Кёнджу</a:t>
            </a:r>
            <a:r>
              <a:rPr lang="ru-RU" sz="1200" dirty="0"/>
              <a:t>.</a:t>
            </a:r>
          </a:p>
          <a:p>
            <a:r>
              <a:rPr lang="ru-RU" sz="1200" b="1" dirty="0"/>
              <a:t>Гольф поле в </a:t>
            </a:r>
            <a:r>
              <a:rPr lang="ru-RU" sz="1200" b="1" dirty="0" err="1"/>
              <a:t>Кенджу</a:t>
            </a:r>
            <a:r>
              <a:rPr lang="ru-RU" sz="1200" b="1" dirty="0"/>
              <a:t>: </a:t>
            </a:r>
            <a:r>
              <a:rPr lang="en-US" sz="1200" dirty="0"/>
              <a:t>SILLA CC </a:t>
            </a:r>
            <a:r>
              <a:rPr lang="ru-RU" sz="1200" dirty="0"/>
              <a:t>в</a:t>
            </a:r>
            <a:r>
              <a:rPr lang="en-US" sz="1200" dirty="0"/>
              <a:t> </a:t>
            </a:r>
            <a:r>
              <a:rPr lang="en-US" sz="1200" dirty="0" err="1"/>
              <a:t>Gyeongju</a:t>
            </a:r>
            <a:r>
              <a:rPr lang="ru-RU" sz="1200" dirty="0"/>
              <a:t>.</a:t>
            </a:r>
            <a:endParaRPr lang="ru-RU" sz="1200" dirty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5622392"/>
              </p:ext>
            </p:extLst>
          </p:nvPr>
        </p:nvGraphicFramePr>
        <p:xfrm>
          <a:off x="404664" y="1901852"/>
          <a:ext cx="5904658" cy="331822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2952329"/>
                <a:gridCol w="2952329"/>
              </a:tblGrid>
              <a:tr h="385647"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Содержание</a:t>
                      </a:r>
                      <a:r>
                        <a:rPr lang="ru-RU" sz="1200" baseline="0" dirty="0" smtClean="0"/>
                        <a:t> обследования</a:t>
                      </a:r>
                      <a:endParaRPr lang="ru-R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06776">
                <a:tc gridSpan="2"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Премиум программы для всех возрастов</a:t>
                      </a:r>
                      <a:endParaRPr lang="ru-RU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81169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Диагностика (мужчины)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Диагностика (женщины)</a:t>
                      </a:r>
                      <a:endParaRPr lang="ru-RU" sz="1000" dirty="0"/>
                    </a:p>
                  </a:txBody>
                  <a:tcPr/>
                </a:tc>
              </a:tr>
              <a:tr h="385647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Базовый комплекс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Базовый комплекс</a:t>
                      </a:r>
                      <a:endParaRPr lang="ru-RU" sz="1000" dirty="0"/>
                    </a:p>
                  </a:txBody>
                  <a:tcPr/>
                </a:tc>
              </a:tr>
              <a:tr h="312214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КТ</a:t>
                      </a:r>
                      <a:r>
                        <a:rPr lang="ru-RU" sz="1000" baseline="0" dirty="0" smtClean="0"/>
                        <a:t> коронарной артерии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/>
                        <a:t>КТ</a:t>
                      </a:r>
                      <a:r>
                        <a:rPr lang="ru-RU" sz="1000" baseline="0" dirty="0" smtClean="0"/>
                        <a:t> коронарной артерии</a:t>
                      </a:r>
                      <a:endParaRPr lang="ru-RU" sz="1000" dirty="0" smtClean="0"/>
                    </a:p>
                  </a:txBody>
                  <a:tcPr/>
                </a:tc>
              </a:tr>
              <a:tr h="385647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Полное обследование простаты</a:t>
                      </a:r>
                    </a:p>
                    <a:p>
                      <a:r>
                        <a:rPr lang="ru-RU" sz="1000" dirty="0" smtClean="0"/>
                        <a:t>УЗИ простаты</a:t>
                      </a:r>
                    </a:p>
                    <a:p>
                      <a:r>
                        <a:rPr lang="ru-RU" sz="1000" dirty="0" err="1" smtClean="0"/>
                        <a:t>Урофлоуметрия</a:t>
                      </a:r>
                      <a:r>
                        <a:rPr lang="ru-RU" sz="1000" baseline="0" dirty="0" smtClean="0"/>
                        <a:t> </a:t>
                      </a:r>
                    </a:p>
                    <a:p>
                      <a:r>
                        <a:rPr lang="ru-RU" sz="1000" baseline="0" dirty="0" smtClean="0"/>
                        <a:t>Тест на мужские гормоны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УЗИ молочных желез</a:t>
                      </a:r>
                    </a:p>
                    <a:p>
                      <a:r>
                        <a:rPr lang="ru-RU" sz="1000" dirty="0" smtClean="0"/>
                        <a:t>Гинекологическое УЗИ</a:t>
                      </a:r>
                    </a:p>
                    <a:p>
                      <a:r>
                        <a:rPr lang="ru-RU" sz="1000" dirty="0" smtClean="0"/>
                        <a:t>Тест на женские гормоны</a:t>
                      </a:r>
                    </a:p>
                    <a:p>
                      <a:r>
                        <a:rPr lang="ru-RU" sz="1000" dirty="0" smtClean="0"/>
                        <a:t>Тест на ВПЧ</a:t>
                      </a:r>
                      <a:endParaRPr lang="ru-RU" sz="1000" dirty="0"/>
                    </a:p>
                  </a:txBody>
                  <a:tcPr/>
                </a:tc>
              </a:tr>
              <a:tr h="305647">
                <a:tc>
                  <a:txBody>
                    <a:bodyPr/>
                    <a:lstStyle/>
                    <a:p>
                      <a:r>
                        <a:rPr lang="ru-RU" sz="1000" dirty="0" err="1" smtClean="0"/>
                        <a:t>Низкодозированная</a:t>
                      </a:r>
                      <a:r>
                        <a:rPr lang="ru-RU" sz="1000" dirty="0" smtClean="0"/>
                        <a:t> КТ грудной клетки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err="1" smtClean="0"/>
                        <a:t>Низкодозированная</a:t>
                      </a:r>
                      <a:r>
                        <a:rPr lang="ru-RU" sz="1000" dirty="0" smtClean="0"/>
                        <a:t> КТ грудной клетки</a:t>
                      </a:r>
                      <a:endParaRPr lang="ru-RU" sz="1000" dirty="0"/>
                    </a:p>
                  </a:txBody>
                  <a:tcPr/>
                </a:tc>
              </a:tr>
              <a:tr h="230251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УЗИ щитовидной железы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УЗИ щитовидной железы</a:t>
                      </a:r>
                      <a:endParaRPr lang="ru-RU" sz="1000" dirty="0"/>
                    </a:p>
                  </a:txBody>
                  <a:tcPr/>
                </a:tc>
              </a:tr>
              <a:tr h="385647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Полное обследование пищеварительной системы </a:t>
                      </a:r>
                    </a:p>
                    <a:p>
                      <a:r>
                        <a:rPr lang="ru-RU" sz="1000" dirty="0" smtClean="0"/>
                        <a:t>Гастроскопия и </a:t>
                      </a:r>
                      <a:r>
                        <a:rPr lang="ru-RU" sz="1000" dirty="0" err="1" smtClean="0"/>
                        <a:t>колоноскопия</a:t>
                      </a:r>
                      <a:r>
                        <a:rPr lang="ru-RU" sz="1000" dirty="0" smtClean="0"/>
                        <a:t> (под мед. сном)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Полное обследование пищеварительной системы </a:t>
                      </a:r>
                    </a:p>
                    <a:p>
                      <a:r>
                        <a:rPr lang="ru-RU" sz="1000" dirty="0" smtClean="0"/>
                        <a:t>Гастроскопия и </a:t>
                      </a:r>
                      <a:r>
                        <a:rPr lang="ru-RU" sz="1000" dirty="0" err="1" smtClean="0"/>
                        <a:t>колоноскопия</a:t>
                      </a:r>
                      <a:r>
                        <a:rPr lang="ru-RU" sz="1000" dirty="0" smtClean="0"/>
                        <a:t> (под мед. сном)</a:t>
                      </a:r>
                      <a:endParaRPr lang="ru-RU" sz="1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399307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720</TotalTime>
  <Words>812</Words>
  <Application>Microsoft Office PowerPoint</Application>
  <PresentationFormat>Экран (4:3)</PresentationFormat>
  <Paragraphs>203</Paragraphs>
  <Slides>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Программа тура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Дарья Свиридова</dc:creator>
  <cp:lastModifiedBy>natasha</cp:lastModifiedBy>
  <cp:revision>56</cp:revision>
  <cp:lastPrinted>2016-06-17T10:04:10Z</cp:lastPrinted>
  <dcterms:created xsi:type="dcterms:W3CDTF">2016-05-18T09:50:42Z</dcterms:created>
  <dcterms:modified xsi:type="dcterms:W3CDTF">2016-06-27T15:39:11Z</dcterms:modified>
</cp:coreProperties>
</file>