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4" r:id="rId5"/>
    <p:sldId id="265" r:id="rId6"/>
    <p:sldId id="268" r:id="rId7"/>
    <p:sldId id="271" r:id="rId8"/>
    <p:sldId id="270" r:id="rId9"/>
    <p:sldId id="276" r:id="rId10"/>
    <p:sldId id="273" r:id="rId11"/>
    <p:sldId id="264" r:id="rId12"/>
    <p:sldId id="283" r:id="rId13"/>
    <p:sldId id="281" r:id="rId14"/>
    <p:sldId id="282" r:id="rId15"/>
    <p:sldId id="267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427"/>
    <a:srgbClr val="27859C"/>
    <a:srgbClr val="953735"/>
    <a:srgbClr val="3A2D25"/>
    <a:srgbClr val="1E687A"/>
    <a:srgbClr val="31859C"/>
    <a:srgbClr val="009999"/>
    <a:srgbClr val="298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>
      <p:cViewPr>
        <p:scale>
          <a:sx n="75" d="100"/>
          <a:sy n="75" d="100"/>
        </p:scale>
        <p:origin x="-979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Georgia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81D6218-2684-4701-8911-E327354CA0D3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Georgia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E0BCFD4-1A52-4ABE-9537-563B8F67F6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0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6D3D1B-F252-4B07-BF8D-E67E28194593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549C7D-67EE-46B8-954F-F5CD8C5C51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28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A4065A-0D8F-48A9-B31F-37020FBF0FA2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52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199886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6AF9CA-8A74-4578-A2BA-5651B7C7C920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8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A5D5A-0D2B-419C-8FF0-D767986B3003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12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Arial" pitchFamily="34" charset="0"/>
            </a:endParaRP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90AB38-60FF-4845-BD06-E3CECB4A4F72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3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8D2358-C55E-44D4-9821-E2F1D644FEBA}" type="slidenum">
              <a:rPr lang="ru-RU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0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5A1DB6-10EA-47E5-A99A-AB441784E655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9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A8CFAD-E019-4789-9A25-2456A87A067D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5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87EF7A-695B-414C-9115-D2015271A3CF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dirty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24CCE-64B0-4D10-AE86-82B45BD1A281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>
              <a:solidFill>
                <a:srgbClr val="C00000"/>
              </a:solidFill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42EC8A-157B-4F2D-96F4-C5C52634BF49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9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C407C2-7802-48BA-B6FA-E20B67954786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9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FA7F4F-191B-44E9-BA7E-7B5FAC697BC6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7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380E2A-726F-40BE-AF79-4E831F1E8281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4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1168AF-C79A-455B-A8C6-8AF58CBBEEE7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F4B30-FCD7-4B30-9245-4772FE2D81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655C5-E590-4585-BBF9-27C0B00C7BFA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9E521-703D-42CC-9F8F-D53B2D9B02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18E40-6DD1-4E85-B829-4CB6A5A5746F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66B09-21FF-47B1-9E16-AF2685B3A0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4DB24-7B47-4FA6-B983-FA1B48A6DB52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359D0-91F4-429B-9EBB-64732FFFEF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72F2B-6A4A-4486-B18D-F4D1CBECBFA0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34E39-9B55-414C-88B2-A5CAFA14D3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BEFE3-D3C3-419B-A012-8F0EB7D62FF9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4EC56-54C3-44C4-84DD-61BCC5DE20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8D84C-6E1F-4ACD-9605-ECB9F4AA8BD1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5FDF3-8E25-4D6F-AC05-E2E984ADD7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BBDC5-3700-4A7D-B283-819C0B7E1FE1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D4D8A-E3C3-4473-97C6-5DF0B124BF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D8B27-87FF-4A3B-9CF7-C973DF648F31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04E6-7EDC-487E-9C33-6AB98988DC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49FAF-4329-4D64-A5D3-90A417E7B4BA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7A9B8-4696-43AE-B359-7E804BE92A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330F9-0D2F-4A77-B8EA-40F510912830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C82B0-091E-48A1-9869-DAE81E5010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A40C493-F47E-4E02-948B-F080C8788DDA}" type="datetimeFigureOut">
              <a:rPr lang="ru-RU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8153D17-543D-48A2-B2AA-ECC563C9347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-52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-52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-52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-52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www.cremedelamer.ru/" TargetMode="External"/><Relationship Id="rId18" Type="http://schemas.openxmlformats.org/officeDocument/2006/relationships/image" Target="../media/image42.png"/><Relationship Id="rId3" Type="http://schemas.openxmlformats.org/officeDocument/2006/relationships/image" Target="../media/image29.png"/><Relationship Id="rId21" Type="http://schemas.openxmlformats.org/officeDocument/2006/relationships/image" Target="../media/image44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1.png"/><Relationship Id="rId2" Type="http://schemas.openxmlformats.org/officeDocument/2006/relationships/image" Target="../media/image28.gif"/><Relationship Id="rId16" Type="http://schemas.openxmlformats.org/officeDocument/2006/relationships/image" Target="../media/image40.png"/><Relationship Id="rId20" Type="http://schemas.openxmlformats.org/officeDocument/2006/relationships/hyperlink" Target="http://www.bobbibrow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hyperlink" Target="http://ritclinic.ru/" TargetMode="External"/><Relationship Id="rId10" Type="http://schemas.openxmlformats.org/officeDocument/2006/relationships/image" Target="../media/image36.png"/><Relationship Id="rId19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hyperlink" Target="mailto:kabe@mail.ru" TargetMode="External"/><Relationship Id="rId4" Type="http://schemas.openxmlformats.org/officeDocument/2006/relationships/hyperlink" Target="mailto:ego-larisa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title"/>
          </p:nvPr>
        </p:nvSpPr>
        <p:spPr>
          <a:xfrm>
            <a:off x="755650" y="4508500"/>
            <a:ext cx="7594600" cy="1362075"/>
          </a:xfrm>
        </p:spPr>
        <p:txBody>
          <a:bodyPr/>
          <a:lstStyle/>
          <a:p>
            <a:pPr algn="ctr" eaLnBrk="1" hangingPunct="1"/>
            <a:r>
              <a:rPr kumimoji="0" lang="ru-RU" sz="3800" cap="none" dirty="0">
                <a:solidFill>
                  <a:srgbClr val="27859C"/>
                </a:solidFill>
                <a:latin typeface="Georgia" pitchFamily="18" charset="0"/>
              </a:rPr>
              <a:t>СПОРТИВНОЕ   ОБЩЕСТВО ЛЮБИТЕЛЬНИЦ   ГОЛЬФА</a:t>
            </a:r>
          </a:p>
        </p:txBody>
      </p:sp>
      <p:pic>
        <p:nvPicPr>
          <p:cNvPr id="15362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962025"/>
            <a:ext cx="5400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4"/>
          <p:cNvSpPr>
            <a:spLocks noGrp="1"/>
          </p:cNvSpPr>
          <p:nvPr>
            <p:ph type="ctrTitle"/>
          </p:nvPr>
        </p:nvSpPr>
        <p:spPr>
          <a:xfrm>
            <a:off x="2555776" y="260350"/>
            <a:ext cx="5902424" cy="1728490"/>
          </a:xfrm>
        </p:spPr>
        <p:txBody>
          <a:bodyPr/>
          <a:lstStyle/>
          <a:p>
            <a:pPr eaLnBrk="1" hangingPunct="1"/>
            <a:r>
              <a:rPr kumimoji="0" lang="ru-RU" sz="2600" b="1" dirty="0">
                <a:solidFill>
                  <a:srgbClr val="951427"/>
                </a:solidFill>
                <a:latin typeface="Georgia" pitchFamily="18" charset="0"/>
              </a:rPr>
              <a:t>                               </a:t>
            </a:r>
            <a:br>
              <a:rPr kumimoji="0" lang="ru-RU" sz="2600" b="1" dirty="0">
                <a:solidFill>
                  <a:srgbClr val="951427"/>
                </a:solidFill>
                <a:latin typeface="Georgia" pitchFamily="18" charset="0"/>
              </a:rPr>
            </a:br>
            <a:r>
              <a:rPr kumimoji="0" lang="ru-RU" sz="2600" b="1" dirty="0">
                <a:solidFill>
                  <a:srgbClr val="951427"/>
                </a:solidFill>
                <a:latin typeface="Georgia" pitchFamily="18" charset="0"/>
              </a:rPr>
              <a:t>          Мейджор «Октоберфест», гольф-клуб «Агаларов эстейт».</a:t>
            </a:r>
          </a:p>
        </p:txBody>
      </p:sp>
      <p:pic>
        <p:nvPicPr>
          <p:cNvPr id="35843" name="Содержимое 3" descr="2.pn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260350"/>
            <a:ext cx="1079500" cy="647700"/>
          </a:xfrm>
        </p:spPr>
      </p:pic>
      <p:pic>
        <p:nvPicPr>
          <p:cNvPr id="47109" name="Picture 5" descr="C:\Users\Екатерина\Desktop\1276012_494244607339260_842370256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55" y="3429000"/>
            <a:ext cx="462035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C:\Users\Екатерина\Desktop\555458_664410750244094_913658431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8108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34441" y="1191252"/>
            <a:ext cx="8229600" cy="1143000"/>
          </a:xfrm>
        </p:spPr>
        <p:txBody>
          <a:bodyPr/>
          <a:lstStyle/>
          <a:p>
            <a:pPr algn="just" eaLnBrk="1" hangingPunct="1"/>
            <a:r>
              <a:rPr kumimoji="0" lang="ru-RU" sz="1800" b="1" dirty="0">
                <a:solidFill>
                  <a:srgbClr val="951427"/>
                </a:solidFill>
                <a:latin typeface="Georgia" pitchFamily="18" charset="0"/>
              </a:rPr>
              <a:t>Женский тур</a:t>
            </a:r>
            <a:r>
              <a:rPr kumimoji="0" lang="ru-RU" sz="1500" b="1" dirty="0">
                <a:solidFill>
                  <a:srgbClr val="951427"/>
                </a:solidFill>
                <a:latin typeface="Georgia" pitchFamily="18" charset="0"/>
              </a:rPr>
              <a:t> </a:t>
            </a:r>
            <a:r>
              <a:rPr kumimoji="0" lang="ru-RU" sz="1800" b="1" dirty="0">
                <a:solidFill>
                  <a:srgbClr val="27859C"/>
                </a:solidFill>
                <a:latin typeface="Georgia" pitchFamily="18" charset="0"/>
              </a:rPr>
              <a:t>предлагает различные варианты  сотрудничества для потенциальных спонсоров и партнеров. Турнирный пакет включает услуги, привилегии и преимущества, которые предоставляются Партнеру в рамках проведения отдельного этапа или годового сотрудничества.</a:t>
            </a:r>
          </a:p>
        </p:txBody>
      </p:sp>
      <p:pic>
        <p:nvPicPr>
          <p:cNvPr id="37891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60350"/>
            <a:ext cx="1079500" cy="647700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8312" y="2334252"/>
            <a:ext cx="482376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ru-RU" sz="1400" b="1" dirty="0">
              <a:solidFill>
                <a:srgbClr val="95142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ru-RU" sz="1400" b="1" dirty="0">
                <a:solidFill>
                  <a:srgbClr val="27859C"/>
                </a:solidFill>
              </a:rPr>
              <a:t>• </a:t>
            </a:r>
            <a:r>
              <a:rPr lang="ru-RU" sz="1600" b="1" dirty="0">
                <a:solidFill>
                  <a:srgbClr val="27859C"/>
                </a:solidFill>
              </a:rPr>
              <a:t>Возможность представить Спонсора в течение сезона  в московских гольф –клубах  в соответствии с турнирным графиком на  </a:t>
            </a:r>
            <a:r>
              <a:rPr lang="ru-RU" sz="1600" b="1" dirty="0" smtClean="0">
                <a:solidFill>
                  <a:srgbClr val="27859C"/>
                </a:solidFill>
              </a:rPr>
              <a:t>2022 </a:t>
            </a:r>
            <a:r>
              <a:rPr lang="ru-RU" sz="1600" b="1" dirty="0">
                <a:solidFill>
                  <a:srgbClr val="27859C"/>
                </a:solidFill>
              </a:rPr>
              <a:t>год.</a:t>
            </a:r>
          </a:p>
          <a:p>
            <a:r>
              <a:rPr lang="ru-RU" sz="1600" b="1" dirty="0">
                <a:solidFill>
                  <a:srgbClr val="27859C"/>
                </a:solidFill>
              </a:rPr>
              <a:t>• Ассоциирование Спонсора с высокодоходной и статусной группой потребителей из мира гольфа, особенно, его женской части.</a:t>
            </a:r>
          </a:p>
          <a:p>
            <a:r>
              <a:rPr lang="ru-RU" sz="1600" b="1" dirty="0">
                <a:solidFill>
                  <a:srgbClr val="27859C"/>
                </a:solidFill>
              </a:rPr>
              <a:t>• Возможность произвести впечатление на будущих клиентов</a:t>
            </a:r>
            <a:r>
              <a:rPr lang="ru-RU" sz="1600" b="1" dirty="0">
                <a:solidFill>
                  <a:srgbClr val="951427"/>
                </a:solidFill>
              </a:rPr>
              <a:t> </a:t>
            </a:r>
            <a:r>
              <a:rPr lang="ru-RU" sz="1600" b="1" dirty="0">
                <a:solidFill>
                  <a:srgbClr val="27859C"/>
                </a:solidFill>
              </a:rPr>
              <a:t>и партнеров: встречаться в правильном месте  в правильной компании гольфистов - единомышленников.</a:t>
            </a:r>
          </a:p>
          <a:p>
            <a:r>
              <a:rPr lang="ru-RU" sz="1600" b="1" dirty="0">
                <a:solidFill>
                  <a:srgbClr val="27859C"/>
                </a:solidFill>
              </a:rPr>
              <a:t>• Эффективное средство создания респектабельного имиджа и укрепления статуса вашей компании.</a:t>
            </a:r>
          </a:p>
        </p:txBody>
      </p:sp>
      <p:pic>
        <p:nvPicPr>
          <p:cNvPr id="37893" name="Picture 8" descr="_VV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2421" y="2348880"/>
            <a:ext cx="2841620" cy="426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/>
          <a:lstStyle/>
          <a:p>
            <a:r>
              <a:rPr lang="ru-RU" sz="2600" b="1" dirty="0">
                <a:solidFill>
                  <a:srgbClr val="951427"/>
                </a:solidFill>
                <a:latin typeface="Georgia" pitchFamily="18" charset="0"/>
              </a:rPr>
              <a:t>Целевая аудитория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4752528" cy="5400600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</a:pPr>
            <a:r>
              <a:rPr kumimoji="0" lang="ru-RU" sz="2000" b="1" dirty="0">
                <a:solidFill>
                  <a:srgbClr val="27859C"/>
                </a:solidFill>
                <a:latin typeface="Georgia" pitchFamily="18" charset="0"/>
                <a:ea typeface="+mn-ea"/>
              </a:rPr>
              <a:t>Опытные пользователи </a:t>
            </a:r>
            <a:r>
              <a:rPr kumimoji="0" lang="ru-RU" sz="2000" b="1" dirty="0">
                <a:solidFill>
                  <a:srgbClr val="951427"/>
                </a:solidFill>
                <a:latin typeface="Georgia" pitchFamily="18" charset="0"/>
                <a:ea typeface="+mn-ea"/>
              </a:rPr>
              <a:t>luxury </a:t>
            </a:r>
            <a:r>
              <a:rPr kumimoji="0" lang="ru-RU" sz="2000" b="1" dirty="0">
                <a:solidFill>
                  <a:srgbClr val="27859C"/>
                </a:solidFill>
                <a:latin typeface="Georgia" pitchFamily="18" charset="0"/>
                <a:ea typeface="+mn-ea"/>
              </a:rPr>
              <a:t>услуг, представляющие крупный и средний бизнес, светское общество. </a:t>
            </a:r>
          </a:p>
          <a:p>
            <a:pPr lvl="0" algn="l" eaLnBrk="1" hangingPunct="1">
              <a:spcBef>
                <a:spcPct val="0"/>
              </a:spcBef>
            </a:pPr>
            <a:r>
              <a:rPr kumimoji="0" lang="ru-RU" sz="2000" b="1" dirty="0">
                <a:solidFill>
                  <a:srgbClr val="27859C"/>
                </a:solidFill>
                <a:latin typeface="Georgia" pitchFamily="18" charset="0"/>
                <a:ea typeface="+mn-ea"/>
              </a:rPr>
              <a:t>Атмосфера Туровых состязаний гарантирует позитивное восприятие информации от спонсоров и партнеров. </a:t>
            </a:r>
          </a:p>
          <a:p>
            <a:pPr lvl="0" algn="l" eaLnBrk="1" hangingPunct="1">
              <a:spcBef>
                <a:spcPct val="0"/>
              </a:spcBef>
            </a:pPr>
            <a:r>
              <a:rPr kumimoji="0" lang="ru-RU" sz="2000" b="1" dirty="0">
                <a:solidFill>
                  <a:srgbClr val="27859C"/>
                </a:solidFill>
                <a:latin typeface="Georgia" pitchFamily="18" charset="0"/>
                <a:ea typeface="+mn-ea"/>
              </a:rPr>
              <a:t>Гольф – турниры, особенно </a:t>
            </a:r>
            <a:r>
              <a:rPr kumimoji="0" lang="ru-RU" sz="2000" b="1" dirty="0">
                <a:solidFill>
                  <a:srgbClr val="951427"/>
                </a:solidFill>
                <a:latin typeface="Georgia" pitchFamily="18" charset="0"/>
                <a:ea typeface="+mn-ea"/>
              </a:rPr>
              <a:t>Мейджоры</a:t>
            </a:r>
            <a:r>
              <a:rPr kumimoji="0" lang="ru-RU" sz="2000" b="1" dirty="0">
                <a:solidFill>
                  <a:srgbClr val="27859C"/>
                </a:solidFill>
                <a:latin typeface="Georgia" pitchFamily="18" charset="0"/>
                <a:ea typeface="+mn-ea"/>
              </a:rPr>
              <a:t>, совмещают спортивную и социальную программы, поощряют участников и гостей к активному, непредвзятому общению, установлению и развитию дружеских и деловых контактов. </a:t>
            </a:r>
          </a:p>
          <a:p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34" y="1340768"/>
            <a:ext cx="356076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56076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37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72808" cy="922114"/>
          </a:xfrm>
        </p:spPr>
        <p:txBody>
          <a:bodyPr/>
          <a:lstStyle/>
          <a:p>
            <a:r>
              <a:rPr kumimoji="0" lang="ru-RU" sz="2600" b="1" dirty="0">
                <a:solidFill>
                  <a:srgbClr val="951427"/>
                </a:solidFill>
                <a:latin typeface="Georgia" pitchFamily="18" charset="0"/>
              </a:rPr>
              <a:t>Спонсоры Женского Тура в предыдущих сезонах:</a:t>
            </a:r>
            <a:endParaRPr lang="ru-RU" sz="2600" dirty="0">
              <a:solidFill>
                <a:srgbClr val="951427"/>
              </a:solidFill>
              <a:latin typeface="Georgia" pitchFamily="18" charset="0"/>
            </a:endParaRPr>
          </a:p>
        </p:txBody>
      </p:sp>
      <p:pic>
        <p:nvPicPr>
          <p:cNvPr id="43018" name="Picture 10" descr="C:\Users\Екатерина\Desktop\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548253" cy="109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3" name="Picture 15" descr="C:\Users\Екатерина\Desktop\43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17232"/>
            <a:ext cx="1536119" cy="39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C:\Users\Екатерина\Desktop\14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46632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C:\Users\Екатерина\Desktop\35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1619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C:\Users\Екатерина\Desktop\17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295780" cy="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C:\Users\Екатерина\Desktop\7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747381" cy="7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C:\Users\Екатерина\Desktop\31_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1050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3" name="Picture 11" descr="C:\Users\Екатерина\Desktop\57_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200"/>
            <a:ext cx="13239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5" name="Picture 13" descr="C:\Users\Екатерина\Desktop\19_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914716" cy="7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Изображение 24" descr="HD MacBook Air Lora:private:var:folders:pn:yl90mz752fg72wbvklfyv49h0000gn:T:TemporaryItems:139_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286000" cy="123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Изображение 25" descr="HD MacBook Air Lora:private:var:folders:pn:yl90mz752fg72wbvklfyv49h0000gn:T:TemporaryItems:113_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15900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1" descr="AMER">
            <a:hlinkClick r:id="rId13" tgtFrame="&quot;_blank&quot;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159000" cy="82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6" descr="itclinic.ru">
            <a:hlinkClick r:id="rId15" tgtFrame="&quot;_blank&quot;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21590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Изображение 28" descr="HD MacBook Air Lora:private:var:folders:pn:yl90mz752fg72wbvklfyv49h0000gn:T:TemporaryItems:84_.pn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2667000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Изображение 29" descr="HD MacBook Air Lora:private:var:folders:pn:yl90mz752fg72wbvklfyv49h0000gn:T:TemporaryItems:161_.png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0888"/>
            <a:ext cx="2159000" cy="6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Изображение 30" descr="HD MacBook Air Lora:private:var:folders:pn:yl90mz752fg72wbvklfyv49h0000gn:T:TemporaryItems:145_.png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01208"/>
            <a:ext cx="21590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10" descr="обби Браун">
            <a:hlinkClick r:id="rId20" tgtFrame="&quot;_blank&quot;"/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159000" cy="58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534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>
                <a:solidFill>
                  <a:srgbClr val="951427"/>
                </a:solidFill>
                <a:latin typeface="Georgia" pitchFamily="18" charset="0"/>
              </a:rPr>
              <a:t>Варианты спонсорства Женского 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9768"/>
            <a:ext cx="3744417" cy="512089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b="1" dirty="0">
                <a:solidFill>
                  <a:srgbClr val="27859C"/>
                </a:solidFill>
                <a:latin typeface="Georgia" pitchFamily="18" charset="0"/>
              </a:rPr>
              <a:t>Титульный спонсор;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27859C"/>
                </a:solidFill>
                <a:latin typeface="Georgia" pitchFamily="18" charset="0"/>
              </a:rPr>
              <a:t>Генеральный спонсор;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27859C"/>
                </a:solidFill>
                <a:latin typeface="Georgia" pitchFamily="18" charset="0"/>
              </a:rPr>
              <a:t>Официальный спонсор;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27859C"/>
                </a:solidFill>
                <a:latin typeface="Georgia" pitchFamily="18" charset="0"/>
              </a:rPr>
              <a:t>Спонсор одного </a:t>
            </a:r>
            <a:r>
              <a:rPr lang="ru-RU" sz="2000" b="1" dirty="0" err="1">
                <a:solidFill>
                  <a:srgbClr val="27859C"/>
                </a:solidFill>
                <a:latin typeface="Georgia" pitchFamily="18" charset="0"/>
              </a:rPr>
              <a:t>Мейджора</a:t>
            </a:r>
            <a:r>
              <a:rPr lang="ru-RU" sz="2000" b="1" dirty="0">
                <a:solidFill>
                  <a:srgbClr val="27859C"/>
                </a:solidFill>
                <a:latin typeface="Georgia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27859C"/>
                </a:solidFill>
                <a:latin typeface="Georgia" pitchFamily="18" charset="0"/>
              </a:rPr>
              <a:t>Спонсор двух </a:t>
            </a:r>
            <a:r>
              <a:rPr lang="ru-RU" sz="2000" b="1" dirty="0" err="1">
                <a:solidFill>
                  <a:srgbClr val="27859C"/>
                </a:solidFill>
                <a:latin typeface="Georgia" pitchFamily="18" charset="0"/>
              </a:rPr>
              <a:t>Мейджоров</a:t>
            </a:r>
            <a:r>
              <a:rPr lang="ru-RU" sz="2000" b="1" dirty="0">
                <a:solidFill>
                  <a:srgbClr val="27859C"/>
                </a:solidFill>
                <a:latin typeface="Georgia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27859C"/>
                </a:solidFill>
                <a:latin typeface="Georgia" pitchFamily="18" charset="0"/>
              </a:rPr>
              <a:t>Спонсор трех </a:t>
            </a:r>
            <a:r>
              <a:rPr lang="ru-RU" sz="2000" b="1" dirty="0" err="1">
                <a:solidFill>
                  <a:srgbClr val="27859C"/>
                </a:solidFill>
                <a:latin typeface="Georgia" pitchFamily="18" charset="0"/>
              </a:rPr>
              <a:t>Мейджоров</a:t>
            </a:r>
            <a:r>
              <a:rPr lang="ru-RU" sz="2000" b="1" dirty="0">
                <a:solidFill>
                  <a:srgbClr val="27859C"/>
                </a:solidFill>
                <a:latin typeface="Georgia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27859C"/>
                </a:solidFill>
                <a:latin typeface="Georgia" pitchFamily="18" charset="0"/>
              </a:rPr>
              <a:t>Спонсор четырех </a:t>
            </a:r>
            <a:r>
              <a:rPr lang="ru-RU" sz="2000" b="1" dirty="0" err="1">
                <a:solidFill>
                  <a:srgbClr val="27859C"/>
                </a:solidFill>
                <a:latin typeface="Georgia" pitchFamily="18" charset="0"/>
              </a:rPr>
              <a:t>Мейджоров</a:t>
            </a:r>
            <a:r>
              <a:rPr lang="ru-RU" sz="2000" b="1" dirty="0">
                <a:solidFill>
                  <a:srgbClr val="27859C"/>
                </a:solidFill>
                <a:latin typeface="Georgia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2000" b="1" dirty="0">
              <a:solidFill>
                <a:srgbClr val="27859C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endParaRPr lang="ru-RU" sz="2000" dirty="0">
              <a:solidFill>
                <a:srgbClr val="27859C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endParaRPr lang="ru-RU" sz="2000" dirty="0">
              <a:solidFill>
                <a:srgbClr val="27859C"/>
              </a:solidFill>
              <a:latin typeface="Georgia" pitchFamily="18" charset="0"/>
            </a:endParaRPr>
          </a:p>
        </p:txBody>
      </p:sp>
      <p:pic>
        <p:nvPicPr>
          <p:cNvPr id="47106" name="Picture 2" descr="C:\Users\Екатерина\Desktop\995736_634641323221037_167253225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664482" cy="31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Екатерина\Desktop\_0VV8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13" y="1318385"/>
            <a:ext cx="3066678" cy="20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Екатерина\Desktop\_50G2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21" y="1318385"/>
            <a:ext cx="1358926" cy="20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7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1258888" y="188640"/>
            <a:ext cx="7885112" cy="1143001"/>
          </a:xfrm>
        </p:spPr>
        <p:txBody>
          <a:bodyPr/>
          <a:lstStyle/>
          <a:p>
            <a:pPr eaLnBrk="1" hangingPunct="1"/>
            <a:r>
              <a:rPr kumimoji="0" lang="ru-RU" sz="2600" b="1" dirty="0">
                <a:solidFill>
                  <a:srgbClr val="951427"/>
                </a:solidFill>
                <a:latin typeface="Georgia" pitchFamily="18" charset="0"/>
              </a:rPr>
              <a:t>Спонсорские пакеты                               Женского Тура – </a:t>
            </a:r>
            <a:r>
              <a:rPr kumimoji="0" lang="ru-RU" sz="2600" b="1" dirty="0" smtClean="0">
                <a:solidFill>
                  <a:srgbClr val="951427"/>
                </a:solidFill>
                <a:latin typeface="Georgia" pitchFamily="18" charset="0"/>
              </a:rPr>
              <a:t>202</a:t>
            </a:r>
            <a:r>
              <a:rPr kumimoji="0" lang="en-US" sz="2600" b="1" dirty="0" smtClean="0">
                <a:solidFill>
                  <a:srgbClr val="951427"/>
                </a:solidFill>
                <a:latin typeface="Georgia" pitchFamily="18" charset="0"/>
              </a:rPr>
              <a:t>2</a:t>
            </a:r>
            <a:r>
              <a:rPr kumimoji="0" lang="ru-RU" sz="2600" b="1" dirty="0" smtClean="0">
                <a:solidFill>
                  <a:srgbClr val="951427"/>
                </a:solidFill>
                <a:latin typeface="Georgia" pitchFamily="18" charset="0"/>
              </a:rPr>
              <a:t>.</a:t>
            </a:r>
            <a:endParaRPr kumimoji="0" lang="ru-RU" sz="2600" b="1" dirty="0">
              <a:solidFill>
                <a:srgbClr val="951427"/>
              </a:solidFill>
              <a:latin typeface="Georgia" pitchFamily="18" charset="0"/>
            </a:endParaRPr>
          </a:p>
        </p:txBody>
      </p:sp>
      <p:pic>
        <p:nvPicPr>
          <p:cNvPr id="4403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2775" y="333375"/>
            <a:ext cx="1079500" cy="647700"/>
          </a:xfrm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23528" y="1275971"/>
            <a:ext cx="554461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27859C"/>
                </a:solidFill>
              </a:rPr>
              <a:t>В зависимости от выбранного пакета, Спонсор имеет возможность:</a:t>
            </a:r>
            <a:endParaRPr lang="ru-RU" sz="2000" b="1" dirty="0">
              <a:solidFill>
                <a:srgbClr val="951427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27859C"/>
                </a:solidFill>
              </a:rPr>
              <a:t>организации </a:t>
            </a:r>
            <a:r>
              <a:rPr lang="ru-RU" sz="2000" b="1" dirty="0">
                <a:solidFill>
                  <a:srgbClr val="951427"/>
                </a:solidFill>
              </a:rPr>
              <a:t>промо-акций</a:t>
            </a:r>
            <a:r>
              <a:rPr lang="ru-RU" sz="2000" b="1" dirty="0">
                <a:solidFill>
                  <a:srgbClr val="27859C"/>
                </a:solidFill>
              </a:rPr>
              <a:t> на территории проведения Мейджоров.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27859C"/>
                </a:solidFill>
              </a:rPr>
              <a:t>распространения </a:t>
            </a:r>
            <a:r>
              <a:rPr lang="ru-RU" sz="2000" b="1" dirty="0">
                <a:solidFill>
                  <a:srgbClr val="951427"/>
                </a:solidFill>
              </a:rPr>
              <a:t>рекламной продукции </a:t>
            </a:r>
            <a:r>
              <a:rPr lang="ru-RU" sz="2000" b="1" dirty="0">
                <a:solidFill>
                  <a:srgbClr val="27859C"/>
                </a:solidFill>
              </a:rPr>
              <a:t>(буклеты, сувенирная продукция, экспозиция, витрина) в местах проведения Мейджоров.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27859C"/>
                </a:solidFill>
              </a:rPr>
              <a:t>вручения именных или специальных призов, промо-подарков.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27859C"/>
                </a:solidFill>
              </a:rPr>
              <a:t>брендирования игровой атрибутики логотипами Спонсора.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27859C"/>
                </a:solidFill>
              </a:rPr>
              <a:t>размещения </a:t>
            </a:r>
            <a:r>
              <a:rPr lang="ru-RU" sz="2000" b="1" dirty="0">
                <a:solidFill>
                  <a:srgbClr val="951427"/>
                </a:solidFill>
              </a:rPr>
              <a:t>ролл-апов и баннеров </a:t>
            </a:r>
            <a:r>
              <a:rPr lang="ru-RU" sz="2000" b="1" dirty="0">
                <a:solidFill>
                  <a:srgbClr val="27859C"/>
                </a:solidFill>
              </a:rPr>
              <a:t>в гольф-клубах, на территории проведения Мейджоров.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90313"/>
            <a:ext cx="29813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Содержимое 3" descr="2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2775" y="333375"/>
            <a:ext cx="1079500" cy="647700"/>
          </a:xfrm>
        </p:spPr>
      </p:pic>
      <p:sp>
        <p:nvSpPr>
          <p:cNvPr id="2" name="Прямоугольник 1"/>
          <p:cNvSpPr/>
          <p:nvPr/>
        </p:nvSpPr>
        <p:spPr>
          <a:xfrm>
            <a:off x="395536" y="1124744"/>
            <a:ext cx="50400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27859C"/>
                </a:solidFill>
              </a:rPr>
              <a:t>Размещение логотипа Партнера на пресс-волле ЖТ и на главной странице сайта Женского Тура www.ladiesgolf.ru с гиперссылкой на сайт Партнера на период до 1 года.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27859C"/>
                </a:solidFill>
              </a:rPr>
              <a:t>Право на участие в лотереях, проводимых во время Мейджоров.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27859C"/>
                </a:solidFill>
              </a:rPr>
              <a:t>Публикация логотипа Спонсора на печатных или электронных Приглашениях для Мейджоров.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27859C"/>
                </a:solidFill>
              </a:rPr>
              <a:t>Упоминание Партнера во время Церемонии Награждения, а также в итоговых отчетах с обязательной публикацией на сайтах ЖТ и гольф.ру.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50" y="1700808"/>
            <a:ext cx="3033099" cy="456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4075" y="404813"/>
            <a:ext cx="6586538" cy="1008062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ru-RU" sz="2600" cap="none" dirty="0">
                <a:solidFill>
                  <a:srgbClr val="951427"/>
                </a:solidFill>
                <a:latin typeface="Georgia" pitchFamily="18" charset="0"/>
              </a:rPr>
              <a:t>Контактная информация</a:t>
            </a:r>
            <a:endParaRPr kumimoji="0" lang="ru-RU" sz="2600" cap="none" dirty="0">
              <a:solidFill>
                <a:srgbClr val="95142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48130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3375"/>
            <a:ext cx="1081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1412875"/>
            <a:ext cx="49683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27859C"/>
                </a:solidFill>
              </a:rPr>
              <a:t>Официальный сайт Некоммерческого Партнерства </a:t>
            </a:r>
          </a:p>
          <a:p>
            <a:pPr algn="r"/>
            <a:r>
              <a:rPr lang="ru-RU" sz="2400" b="1" dirty="0">
                <a:solidFill>
                  <a:srgbClr val="27859C"/>
                </a:solidFill>
              </a:rPr>
              <a:t>«Женский Тур»</a:t>
            </a:r>
          </a:p>
          <a:p>
            <a:pPr algn="r"/>
            <a:r>
              <a:rPr lang="en-US" sz="3000" b="1" u="sng" dirty="0">
                <a:solidFill>
                  <a:srgbClr val="951427"/>
                </a:solidFill>
              </a:rPr>
              <a:t>www.ladiesgolf.ru</a:t>
            </a:r>
            <a:endParaRPr lang="ru-RU" sz="3000" b="1" u="sng" dirty="0">
              <a:solidFill>
                <a:srgbClr val="951427"/>
              </a:solidFill>
            </a:endParaRPr>
          </a:p>
          <a:p>
            <a:endParaRPr lang="ru-RU" b="1" dirty="0">
              <a:solidFill>
                <a:srgbClr val="31859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b="1" dirty="0">
              <a:solidFill>
                <a:srgbClr val="31859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3" name="Прямоугольник 6"/>
          <p:cNvSpPr>
            <a:spLocks noChangeArrowheads="1"/>
          </p:cNvSpPr>
          <p:nvPr/>
        </p:nvSpPr>
        <p:spPr bwMode="auto">
          <a:xfrm>
            <a:off x="1259632" y="4365104"/>
            <a:ext cx="72001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951427"/>
                </a:solidFill>
              </a:rPr>
              <a:t>Лариса Сидорова </a:t>
            </a:r>
            <a:r>
              <a:rPr lang="ru-RU" sz="2000" b="1" dirty="0"/>
              <a:t>            </a:t>
            </a:r>
            <a:r>
              <a:rPr lang="ru-RU" sz="2000" b="1" dirty="0">
                <a:solidFill>
                  <a:srgbClr val="951427"/>
                </a:solidFill>
                <a:hlinkClick r:id="rId4"/>
              </a:rPr>
              <a:t>ego-larisa@yandex.ru</a:t>
            </a:r>
            <a:r>
              <a:rPr lang="ru-RU" sz="2000" b="1" dirty="0">
                <a:solidFill>
                  <a:srgbClr val="951427"/>
                </a:solidFill>
              </a:rPr>
              <a:t/>
            </a:r>
            <a:br>
              <a:rPr lang="ru-RU" sz="2000" b="1" dirty="0">
                <a:solidFill>
                  <a:srgbClr val="951427"/>
                </a:solidFill>
              </a:rPr>
            </a:br>
            <a:r>
              <a:rPr lang="ru-RU" sz="2000" b="1" dirty="0">
                <a:solidFill>
                  <a:srgbClr val="951427"/>
                </a:solidFill>
              </a:rPr>
              <a:t>                                                  +7 916 133 77 60             </a:t>
            </a:r>
            <a:br>
              <a:rPr lang="ru-RU" sz="2000" b="1" dirty="0">
                <a:solidFill>
                  <a:srgbClr val="951427"/>
                </a:solidFill>
              </a:rPr>
            </a:br>
            <a:r>
              <a:rPr lang="ru-RU" sz="2000" b="1" dirty="0">
                <a:solidFill>
                  <a:srgbClr val="951427"/>
                </a:solidFill>
              </a:rPr>
              <a:t>Елена </a:t>
            </a:r>
            <a:r>
              <a:rPr lang="ru-RU" sz="2000" b="1" dirty="0" err="1">
                <a:solidFill>
                  <a:srgbClr val="951427"/>
                </a:solidFill>
              </a:rPr>
              <a:t>Бадреева</a:t>
            </a:r>
            <a:r>
              <a:rPr lang="ru-RU" sz="2000" b="1" dirty="0">
                <a:solidFill>
                  <a:srgbClr val="951427"/>
                </a:solidFill>
              </a:rPr>
              <a:t>                 </a:t>
            </a:r>
            <a:r>
              <a:rPr lang="en-US" sz="2000" b="1" dirty="0" err="1">
                <a:solidFill>
                  <a:srgbClr val="951427"/>
                </a:solidFill>
                <a:hlinkClick r:id="rId5"/>
              </a:rPr>
              <a:t>sabad@list</a:t>
            </a:r>
            <a:r>
              <a:rPr lang="ru-RU" sz="2000" b="1" dirty="0">
                <a:solidFill>
                  <a:srgbClr val="951427"/>
                </a:solidFill>
                <a:hlinkClick r:id="rId5"/>
              </a:rPr>
              <a:t>.</a:t>
            </a:r>
            <a:r>
              <a:rPr lang="ru-RU" sz="2000" b="1" dirty="0" err="1">
                <a:solidFill>
                  <a:srgbClr val="951427"/>
                </a:solidFill>
                <a:hlinkClick r:id="rId5"/>
              </a:rPr>
              <a:t>ru</a:t>
            </a:r>
            <a:r>
              <a:rPr lang="ru-RU" sz="2000" dirty="0">
                <a:solidFill>
                  <a:srgbClr val="951427"/>
                </a:solidFill>
              </a:rPr>
              <a:t> </a:t>
            </a:r>
          </a:p>
        </p:txBody>
      </p:sp>
      <p:pic>
        <p:nvPicPr>
          <p:cNvPr id="26628" name="Picture 4" descr="C:\Users\Екатерина\Desktop\DIM_96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874"/>
            <a:ext cx="3140049" cy="208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323850" y="908050"/>
            <a:ext cx="8280400" cy="2016125"/>
          </a:xfrm>
        </p:spPr>
        <p:txBody>
          <a:bodyPr/>
          <a:lstStyle/>
          <a:p>
            <a:pPr indent="0" algn="just" eaLnBrk="1" hangingPunct="1">
              <a:spcBef>
                <a:spcPct val="0"/>
              </a:spcBef>
              <a:buFont typeface="Georgia" pitchFamily="18" charset="0"/>
              <a:buNone/>
            </a:pPr>
            <a:r>
              <a:rPr kumimoji="0" lang="ru-RU" sz="2000" b="1" dirty="0">
                <a:solidFill>
                  <a:srgbClr val="951427"/>
                </a:solidFill>
                <a:latin typeface="Georgia" pitchFamily="18" charset="0"/>
              </a:rPr>
              <a:t>Женский</a:t>
            </a:r>
            <a:r>
              <a:rPr kumimoji="0" lang="en-US" sz="2000" b="1" dirty="0">
                <a:solidFill>
                  <a:srgbClr val="951427"/>
                </a:solidFill>
                <a:latin typeface="Georgia" pitchFamily="18" charset="0"/>
              </a:rPr>
              <a:t> </a:t>
            </a:r>
            <a:r>
              <a:rPr kumimoji="0" lang="ru-RU" sz="2000" b="1" dirty="0">
                <a:solidFill>
                  <a:srgbClr val="951427"/>
                </a:solidFill>
                <a:latin typeface="Georgia" pitchFamily="18" charset="0"/>
              </a:rPr>
              <a:t>Тур</a:t>
            </a:r>
            <a:r>
              <a:rPr kumimoji="0" lang="en-US" sz="2000" b="1" dirty="0">
                <a:solidFill>
                  <a:srgbClr val="951427"/>
                </a:solidFill>
                <a:latin typeface="Georgia" pitchFamily="18" charset="0"/>
              </a:rPr>
              <a:t> </a:t>
            </a:r>
            <a:r>
              <a:rPr kumimoji="0" lang="ru-RU" sz="2000" b="1" dirty="0">
                <a:solidFill>
                  <a:srgbClr val="27859C"/>
                </a:solidFill>
                <a:latin typeface="Georgia" pitchFamily="18" charset="0"/>
              </a:rPr>
              <a:t>- любительские соревнования</a:t>
            </a:r>
            <a:r>
              <a:rPr kumimoji="0" lang="en-US" sz="2000" b="1" dirty="0">
                <a:solidFill>
                  <a:srgbClr val="27859C"/>
                </a:solidFill>
                <a:latin typeface="Georgia" pitchFamily="18" charset="0"/>
              </a:rPr>
              <a:t> </a:t>
            </a:r>
            <a:r>
              <a:rPr kumimoji="0" lang="ru-RU" sz="2000" b="1" dirty="0">
                <a:solidFill>
                  <a:srgbClr val="27859C"/>
                </a:solidFill>
                <a:latin typeface="Georgia" pitchFamily="18" charset="0"/>
              </a:rPr>
              <a:t>по гольфу, которые ежегодно проходят в престижных клубах Москвы и Подмосковья. </a:t>
            </a:r>
          </a:p>
        </p:txBody>
      </p:sp>
      <p:pic>
        <p:nvPicPr>
          <p:cNvPr id="17410" name="Рисунок 4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0350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Содержимое 2"/>
          <p:cNvSpPr>
            <a:spLocks/>
          </p:cNvSpPr>
          <p:nvPr/>
        </p:nvSpPr>
        <p:spPr bwMode="auto">
          <a:xfrm>
            <a:off x="395288" y="5661025"/>
            <a:ext cx="8353425" cy="79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just">
              <a:buFont typeface="Georgia" pitchFamily="18" charset="0"/>
              <a:buNone/>
            </a:pPr>
            <a:r>
              <a:rPr lang="ru-RU" sz="2000" b="1" dirty="0">
                <a:solidFill>
                  <a:srgbClr val="27859C"/>
                </a:solidFill>
              </a:rPr>
              <a:t>Это самые крупные</a:t>
            </a:r>
            <a:r>
              <a:rPr lang="ru-RU" sz="2000" b="1" dirty="0">
                <a:solidFill>
                  <a:srgbClr val="951427"/>
                </a:solidFill>
              </a:rPr>
              <a:t> </a:t>
            </a:r>
            <a:r>
              <a:rPr lang="ru-RU" sz="2000" b="1" dirty="0">
                <a:solidFill>
                  <a:srgbClr val="27859C"/>
                </a:solidFill>
              </a:rPr>
              <a:t>состязания среди гольфисток России. </a:t>
            </a:r>
          </a:p>
        </p:txBody>
      </p:sp>
      <p:pic>
        <p:nvPicPr>
          <p:cNvPr id="17412" name="Рисунок 5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989138"/>
            <a:ext cx="804862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88913"/>
            <a:ext cx="1079500" cy="647700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3528" y="692697"/>
            <a:ext cx="8352260" cy="280774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kumimoji="0" lang="ru-RU" sz="2000" b="1" dirty="0">
                <a:solidFill>
                  <a:srgbClr val="27859C"/>
                </a:solidFill>
                <a:latin typeface="Georgia" pitchFamily="18" charset="0"/>
              </a:rPr>
              <a:t>Некоммерческое партнерство </a:t>
            </a:r>
            <a:r>
              <a:rPr kumimoji="0" lang="ru-RU" sz="2000" b="1" dirty="0">
                <a:solidFill>
                  <a:srgbClr val="951427"/>
                </a:solidFill>
                <a:latin typeface="Georgia" pitchFamily="18" charset="0"/>
              </a:rPr>
              <a:t>«Женский Тур»</a:t>
            </a:r>
            <a:r>
              <a:rPr kumimoji="0" lang="ru-RU" sz="2000" b="1" dirty="0">
                <a:solidFill>
                  <a:srgbClr val="27859C"/>
                </a:solidFill>
                <a:latin typeface="Georgia" pitchFamily="18" charset="0"/>
              </a:rPr>
              <a:t> провело свой первый сезон в 2010 году. С тех пор и по настоящее время в течение гольф-сезона каждый вторник участницы ЖТ играют во всех московских клубах. В Туре действует принцип открытого участия: любая гольфистка не моложе 25 лет, имеющая гандикап не более 36,0 , согласная с Положением о Туре, может принять  участие в наших соревнованиях. К началу сезона </a:t>
            </a:r>
            <a:r>
              <a:rPr kumimoji="0" lang="ru-RU" sz="2000" b="1" dirty="0" smtClean="0">
                <a:solidFill>
                  <a:srgbClr val="27859C"/>
                </a:solidFill>
                <a:latin typeface="Georgia" pitchFamily="18" charset="0"/>
              </a:rPr>
              <a:t>2022 </a:t>
            </a:r>
            <a:r>
              <a:rPr kumimoji="0" lang="ru-RU" sz="2000" b="1" dirty="0">
                <a:solidFill>
                  <a:srgbClr val="27859C"/>
                </a:solidFill>
                <a:latin typeface="Georgia" pitchFamily="18" charset="0"/>
              </a:rPr>
              <a:t>года в ЖТ насчитывается 70</a:t>
            </a:r>
            <a:r>
              <a:rPr kumimoji="0" lang="en-US" sz="2000" b="1" dirty="0">
                <a:solidFill>
                  <a:srgbClr val="27859C"/>
                </a:solidFill>
                <a:latin typeface="Georgia" pitchFamily="18" charset="0"/>
              </a:rPr>
              <a:t> </a:t>
            </a:r>
            <a:r>
              <a:rPr kumimoji="0" lang="ru-RU" sz="2000" b="1" dirty="0">
                <a:solidFill>
                  <a:srgbClr val="27859C"/>
                </a:solidFill>
                <a:latin typeface="Georgia" pitchFamily="18" charset="0"/>
              </a:rPr>
              <a:t>активных участниц.</a:t>
            </a:r>
            <a:endParaRPr kumimoji="0" lang="ru-RU" sz="2000" b="1" dirty="0">
              <a:solidFill>
                <a:srgbClr val="31859C"/>
              </a:solidFill>
              <a:latin typeface="Georgia" pitchFamily="18" charset="0"/>
            </a:endParaRPr>
          </a:p>
        </p:txBody>
      </p:sp>
      <p:pic>
        <p:nvPicPr>
          <p:cNvPr id="43014" name="Picture 6" descr="C:\Users\Екатерина\Desktop\DIM_9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9" y="3501008"/>
            <a:ext cx="8224589" cy="31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50012"/>
              </p:ext>
            </p:extLst>
          </p:nvPr>
        </p:nvGraphicFramePr>
        <p:xfrm>
          <a:off x="2987824" y="188640"/>
          <a:ext cx="5992812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CorelDRAW" r:id="rId4" imgW="8091720" imgH="6054840" progId="">
                  <p:embed/>
                </p:oleObj>
              </mc:Choice>
              <mc:Fallback>
                <p:oleObj name="CorelDRAW" r:id="rId4" imgW="8091720" imgH="605484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88640"/>
                        <a:ext cx="5992812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6" name="Содержимое 3" descr="2.png"/>
          <p:cNvPicPr>
            <a:picLocks noGrp="1" noChangeAspect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84213" y="333375"/>
            <a:ext cx="1079500" cy="647700"/>
          </a:xfrm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611561" y="4509120"/>
            <a:ext cx="80641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7859C"/>
                </a:solidFill>
              </a:rPr>
              <a:t>В течение российского гольф-сезона Женский Тур проводит 20-25 этапов. Длится сезон не так долго, как хотелось бы, поэтому для желающих продлить соревновательный процесс Правление ЖТ организовывает выездные этапы. За </a:t>
            </a:r>
            <a:r>
              <a:rPr lang="ru-RU" b="1" dirty="0" smtClean="0">
                <a:solidFill>
                  <a:srgbClr val="27859C"/>
                </a:solidFill>
              </a:rPr>
              <a:t>12 </a:t>
            </a:r>
            <a:r>
              <a:rPr lang="ru-RU" b="1" dirty="0">
                <a:solidFill>
                  <a:srgbClr val="27859C"/>
                </a:solidFill>
              </a:rPr>
              <a:t>лет мы организовали соревнования во Франции, Италии, Марокко, Испании и др. </a:t>
            </a:r>
          </a:p>
        </p:txBody>
      </p:sp>
      <p:pic>
        <p:nvPicPr>
          <p:cNvPr id="21525" name="Picture 21" descr="C:\Users\Екатерина\Desktop\DIM_004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765448" cy="30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15616" y="333375"/>
            <a:ext cx="7380628" cy="359321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kumimoji="0" lang="en-US" sz="3000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</a:t>
            </a:r>
            <a:r>
              <a:rPr kumimoji="0" lang="en-US" sz="3000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r>
              <a:rPr kumimoji="0" lang="ru-RU" sz="3000" dirty="0" smtClean="0">
                <a:solidFill>
                  <a:srgbClr val="951427"/>
                </a:solidFill>
                <a:latin typeface="Georgia" pitchFamily="18" charset="0"/>
              </a:rPr>
              <a:t>Правление</a:t>
            </a:r>
            <a:r>
              <a:rPr kumimoji="0" lang="en-US" sz="3000" dirty="0" smtClean="0">
                <a:solidFill>
                  <a:srgbClr val="951427"/>
                </a:solidFill>
                <a:latin typeface="Georgia" pitchFamily="18" charset="0"/>
              </a:rPr>
              <a:t> </a:t>
            </a:r>
            <a:r>
              <a:rPr kumimoji="0" lang="ru-RU" sz="3000" dirty="0">
                <a:solidFill>
                  <a:srgbClr val="951427"/>
                </a:solidFill>
                <a:latin typeface="Georgia" pitchFamily="18" charset="0"/>
              </a:rPr>
              <a:t>Женского </a:t>
            </a:r>
            <a:r>
              <a:rPr kumimoji="0" lang="ru-RU" sz="2800" dirty="0">
                <a:solidFill>
                  <a:srgbClr val="951427"/>
                </a:solidFill>
                <a:latin typeface="Georgia" pitchFamily="18" charset="0"/>
              </a:rPr>
              <a:t>Тура</a:t>
            </a:r>
            <a:r>
              <a:rPr kumimoji="0" lang="ru-RU" sz="1800" dirty="0">
                <a:solidFill>
                  <a:srgbClr val="951427"/>
                </a:solidFill>
                <a:latin typeface="Georgia" pitchFamily="18" charset="0"/>
              </a:rPr>
              <a:t>  </a:t>
            </a:r>
            <a:r>
              <a:rPr kumimoji="0" lang="ru-RU" sz="2800" dirty="0" smtClean="0">
                <a:solidFill>
                  <a:srgbClr val="951427"/>
                </a:solidFill>
                <a:latin typeface="Georgia" pitchFamily="18" charset="0"/>
              </a:rPr>
              <a:t>202</a:t>
            </a:r>
            <a:r>
              <a:rPr kumimoji="0" lang="en-US" sz="2800" dirty="0" smtClean="0">
                <a:solidFill>
                  <a:srgbClr val="951427"/>
                </a:solidFill>
                <a:latin typeface="Georgia" pitchFamily="18" charset="0"/>
              </a:rPr>
              <a:t>2</a:t>
            </a:r>
            <a:r>
              <a:rPr kumimoji="0" lang="ru-RU" sz="2800" dirty="0" smtClean="0">
                <a:solidFill>
                  <a:srgbClr val="951427"/>
                </a:solidFill>
                <a:latin typeface="Georgia" pitchFamily="18" charset="0"/>
              </a:rPr>
              <a:t> </a:t>
            </a:r>
            <a:r>
              <a:rPr kumimoji="0" lang="ru-RU" sz="2800" dirty="0">
                <a:solidFill>
                  <a:srgbClr val="951427"/>
                </a:solidFill>
                <a:latin typeface="Georgia" pitchFamily="18" charset="0"/>
              </a:rPr>
              <a:t>г.</a:t>
            </a:r>
            <a:r>
              <a:rPr kumimoji="0" lang="ru-RU" sz="3000" dirty="0">
                <a:solidFill>
                  <a:srgbClr val="9514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23561" name="Содержимое 3" descr="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825" y="260648"/>
            <a:ext cx="988863" cy="593899"/>
          </a:xfrm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431349" y="2351782"/>
            <a:ext cx="80648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Georgia" pitchFamily="18" charset="0"/>
              <a:buNone/>
            </a:pPr>
            <a:r>
              <a:rPr lang="ru-RU" sz="1500" b="1" dirty="0">
                <a:solidFill>
                  <a:srgbClr val="9514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</a:t>
            </a:r>
            <a:r>
              <a:rPr lang="ru-RU" sz="1500" b="1" dirty="0" smtClean="0">
                <a:solidFill>
                  <a:srgbClr val="9514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r>
              <a:rPr lang="ru-RU" sz="1100" b="1" dirty="0" smtClean="0">
                <a:solidFill>
                  <a:srgbClr val="951427"/>
                </a:solidFill>
              </a:rPr>
              <a:t>Лариса                    </a:t>
            </a:r>
            <a:r>
              <a:rPr lang="en-US" sz="1100" b="1" dirty="0" smtClean="0">
                <a:solidFill>
                  <a:srgbClr val="951427"/>
                </a:solidFill>
              </a:rPr>
              <a:t>    </a:t>
            </a:r>
            <a:r>
              <a:rPr lang="ru-RU" sz="1100" b="1" dirty="0" smtClean="0">
                <a:solidFill>
                  <a:srgbClr val="951427"/>
                </a:solidFill>
              </a:rPr>
              <a:t>                 Елена</a:t>
            </a:r>
            <a:r>
              <a:rPr lang="en-US" sz="1100" b="1" dirty="0" smtClean="0">
                <a:solidFill>
                  <a:srgbClr val="951427"/>
                </a:solidFill>
              </a:rPr>
              <a:t>      </a:t>
            </a:r>
            <a:r>
              <a:rPr lang="ru-RU" sz="1100" b="1" dirty="0" smtClean="0">
                <a:solidFill>
                  <a:srgbClr val="951427"/>
                </a:solidFill>
              </a:rPr>
              <a:t>  </a:t>
            </a:r>
            <a:r>
              <a:rPr lang="en-US" sz="1100" b="1" dirty="0" smtClean="0">
                <a:solidFill>
                  <a:srgbClr val="951427"/>
                </a:solidFill>
              </a:rPr>
              <a:t>                  </a:t>
            </a:r>
            <a:r>
              <a:rPr lang="ru-RU" sz="1100" b="1" dirty="0" smtClean="0">
                <a:solidFill>
                  <a:srgbClr val="951427"/>
                </a:solidFill>
              </a:rPr>
              <a:t>                    Ирина                                    Екатерина</a:t>
            </a:r>
            <a:endParaRPr lang="ru-RU" sz="1100" b="1" dirty="0">
              <a:solidFill>
                <a:srgbClr val="951427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Georgia" pitchFamily="18" charset="0"/>
              <a:buNone/>
            </a:pPr>
            <a:r>
              <a:rPr lang="ru-RU" sz="1100" b="1" dirty="0">
                <a:solidFill>
                  <a:srgbClr val="951427"/>
                </a:solidFill>
              </a:rPr>
              <a:t>          </a:t>
            </a:r>
            <a:r>
              <a:rPr lang="ru-RU" sz="1100" b="1" dirty="0" smtClean="0">
                <a:solidFill>
                  <a:srgbClr val="951427"/>
                </a:solidFill>
              </a:rPr>
              <a:t>       Сидорова                                    </a:t>
            </a:r>
            <a:r>
              <a:rPr lang="ru-RU" sz="1100" b="1" dirty="0" err="1" smtClean="0">
                <a:solidFill>
                  <a:srgbClr val="951427"/>
                </a:solidFill>
              </a:rPr>
              <a:t>Бадреева</a:t>
            </a:r>
            <a:r>
              <a:rPr lang="ru-RU" sz="1100" b="1" dirty="0" smtClean="0">
                <a:solidFill>
                  <a:srgbClr val="951427"/>
                </a:solidFill>
              </a:rPr>
              <a:t>                                  Жарова-Райт                            Берендеева                                                Председатель                        </a:t>
            </a:r>
            <a:endParaRPr lang="ru-RU" sz="1100" b="1" dirty="0">
              <a:solidFill>
                <a:srgbClr val="951427"/>
              </a:solidFill>
            </a:endParaRPr>
          </a:p>
          <a:p>
            <a:pPr marL="342900" indent="-342900"/>
            <a:r>
              <a:rPr lang="ru-RU" sz="1500" b="1" dirty="0">
                <a:solidFill>
                  <a:srgbClr val="31859C"/>
                </a:solidFill>
              </a:rPr>
              <a:t>        </a:t>
            </a:r>
            <a:r>
              <a:rPr lang="en-US" sz="1500" b="1" dirty="0">
                <a:solidFill>
                  <a:srgbClr val="31859C"/>
                </a:solidFill>
              </a:rPr>
              <a:t>  </a:t>
            </a:r>
            <a:endParaRPr lang="ru-RU" sz="1500" b="1" dirty="0">
              <a:solidFill>
                <a:srgbClr val="31859C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Georgia" pitchFamily="18" charset="0"/>
              <a:buNone/>
            </a:pPr>
            <a:endParaRPr lang="ru-RU" sz="1500" b="1" dirty="0">
              <a:solidFill>
                <a:srgbClr val="3185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323850" y="4450467"/>
            <a:ext cx="88201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Georgia" pitchFamily="18" charset="0"/>
              <a:buNone/>
            </a:pPr>
            <a:r>
              <a:rPr lang="ru-RU" sz="1500" b="1" dirty="0">
                <a:solidFill>
                  <a:srgbClr val="951427"/>
                </a:solidFill>
              </a:rPr>
              <a:t>        </a:t>
            </a:r>
            <a:r>
              <a:rPr lang="en-US" sz="1500" b="1" dirty="0">
                <a:solidFill>
                  <a:srgbClr val="951427"/>
                </a:solidFill>
              </a:rPr>
              <a:t> </a:t>
            </a:r>
            <a:r>
              <a:rPr lang="ru-RU" sz="1500" b="1" dirty="0">
                <a:solidFill>
                  <a:srgbClr val="951427"/>
                </a:solidFill>
              </a:rPr>
              <a:t>      </a:t>
            </a:r>
            <a:r>
              <a:rPr lang="ru-RU" sz="1100" b="1" dirty="0">
                <a:solidFill>
                  <a:srgbClr val="951427"/>
                </a:solidFill>
              </a:rPr>
              <a:t>Татьяна                         </a:t>
            </a:r>
            <a:r>
              <a:rPr lang="ru-RU" sz="1100" b="1" dirty="0" smtClean="0">
                <a:solidFill>
                  <a:srgbClr val="951427"/>
                </a:solidFill>
              </a:rPr>
              <a:t>               Ирина                                                </a:t>
            </a:r>
            <a:r>
              <a:rPr lang="ru-RU" sz="1100" b="1" dirty="0" err="1" smtClean="0">
                <a:solidFill>
                  <a:srgbClr val="951427"/>
                </a:solidFill>
              </a:rPr>
              <a:t>Ирина</a:t>
            </a:r>
            <a:r>
              <a:rPr lang="ru-RU" sz="1100" b="1" dirty="0" smtClean="0">
                <a:solidFill>
                  <a:srgbClr val="951427"/>
                </a:solidFill>
              </a:rPr>
              <a:t>                                          Любовь                                                                  </a:t>
            </a:r>
            <a:endParaRPr lang="ru-RU" sz="1100" b="1" dirty="0">
              <a:solidFill>
                <a:srgbClr val="951427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Georgia" pitchFamily="18" charset="0"/>
              <a:buNone/>
            </a:pPr>
            <a:r>
              <a:rPr lang="ru-RU" sz="1100" b="1" dirty="0">
                <a:solidFill>
                  <a:srgbClr val="951427"/>
                </a:solidFill>
              </a:rPr>
              <a:t>             </a:t>
            </a:r>
            <a:r>
              <a:rPr lang="ru-RU" sz="1100" b="1" dirty="0" smtClean="0">
                <a:solidFill>
                  <a:srgbClr val="951427"/>
                </a:solidFill>
              </a:rPr>
              <a:t>      </a:t>
            </a:r>
            <a:r>
              <a:rPr lang="ru-RU" sz="1100" b="1" dirty="0" err="1" smtClean="0">
                <a:solidFill>
                  <a:srgbClr val="951427"/>
                </a:solidFill>
              </a:rPr>
              <a:t>Лунегова</a:t>
            </a:r>
            <a:r>
              <a:rPr lang="ru-RU" sz="1100" b="1" dirty="0" smtClean="0">
                <a:solidFill>
                  <a:srgbClr val="951427"/>
                </a:solidFill>
              </a:rPr>
              <a:t>                                    Першина                                          Нестерова                                    </a:t>
            </a:r>
            <a:r>
              <a:rPr lang="ru-RU" sz="1100" b="1" dirty="0" err="1" smtClean="0">
                <a:solidFill>
                  <a:srgbClr val="951427"/>
                </a:solidFill>
              </a:rPr>
              <a:t>Остонен</a:t>
            </a:r>
            <a:r>
              <a:rPr lang="ru-RU" sz="1100" b="1" dirty="0" smtClean="0">
                <a:solidFill>
                  <a:srgbClr val="951427"/>
                </a:solidFill>
              </a:rPr>
              <a:t>                       </a:t>
            </a:r>
            <a:endParaRPr lang="ru-RU" sz="1100" b="1" dirty="0">
              <a:solidFill>
                <a:srgbClr val="951427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Georgia" pitchFamily="18" charset="0"/>
              <a:buNone/>
            </a:pPr>
            <a:r>
              <a:rPr lang="ru-RU" sz="1500" b="1" dirty="0">
                <a:solidFill>
                  <a:srgbClr val="951427"/>
                </a:solidFill>
              </a:rPr>
              <a:t>                                                                                                                                  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Georgia" pitchFamily="18" charset="0"/>
              <a:buNone/>
            </a:pPr>
            <a:r>
              <a:rPr lang="ru-RU" sz="1500" b="1" dirty="0">
                <a:solidFill>
                  <a:srgbClr val="951427"/>
                </a:solidFill>
              </a:rPr>
              <a:t>    </a:t>
            </a:r>
          </a:p>
          <a:p>
            <a:pPr marL="342900" indent="-342900"/>
            <a:r>
              <a:rPr lang="ru-RU" sz="1500" b="1" dirty="0">
                <a:solidFill>
                  <a:srgbClr val="31859C"/>
                </a:solidFill>
              </a:rPr>
              <a:t>         </a:t>
            </a:r>
            <a:r>
              <a:rPr lang="ru-RU" sz="1500" b="1" dirty="0" smtClean="0">
                <a:solidFill>
                  <a:srgbClr val="31859C"/>
                </a:solidFill>
              </a:rPr>
              <a:t>                             </a:t>
            </a:r>
            <a:r>
              <a:rPr lang="en-US" sz="1500" b="1" dirty="0" smtClean="0">
                <a:solidFill>
                  <a:srgbClr val="31859C"/>
                </a:solidFill>
              </a:rPr>
              <a:t>  </a:t>
            </a:r>
            <a:r>
              <a:rPr lang="ru-RU" sz="1100" b="1" dirty="0" smtClean="0">
                <a:solidFill>
                  <a:srgbClr val="951427"/>
                </a:solidFill>
              </a:rPr>
              <a:t>Ирина </a:t>
            </a:r>
            <a:r>
              <a:rPr lang="en-US" sz="1100" b="1" dirty="0" smtClean="0">
                <a:solidFill>
                  <a:srgbClr val="951427"/>
                </a:solidFill>
              </a:rPr>
              <a:t> </a:t>
            </a:r>
            <a:r>
              <a:rPr lang="ru-RU" sz="1100" b="1" dirty="0" err="1" smtClean="0">
                <a:solidFill>
                  <a:srgbClr val="951427"/>
                </a:solidFill>
              </a:rPr>
              <a:t>Смыр</a:t>
            </a:r>
            <a:r>
              <a:rPr lang="ru-RU" sz="1100" b="1" dirty="0" smtClean="0">
                <a:solidFill>
                  <a:srgbClr val="951427"/>
                </a:solidFill>
              </a:rPr>
              <a:t> </a:t>
            </a:r>
            <a:endParaRPr lang="ru-RU" sz="1100" b="1" dirty="0">
              <a:solidFill>
                <a:srgbClr val="951427"/>
              </a:solidFill>
            </a:endParaRPr>
          </a:p>
        </p:txBody>
      </p:sp>
      <p:pic>
        <p:nvPicPr>
          <p:cNvPr id="42006" name="Picture 22" descr="C:\Users\Nepotwin\Desktop\im_406223168-128093428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5451" y="916877"/>
            <a:ext cx="1204199" cy="1445040"/>
          </a:xfrm>
          <a:prstGeom prst="rect">
            <a:avLst/>
          </a:prstGeom>
          <a:noFill/>
        </p:spPr>
      </p:pic>
      <p:pic>
        <p:nvPicPr>
          <p:cNvPr id="41987" name="Picture 3" descr="C:\Users\Nepotwin\Desktop\Т.Л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95" y="3019510"/>
            <a:ext cx="1190625" cy="1428750"/>
          </a:xfrm>
          <a:prstGeom prst="rect">
            <a:avLst/>
          </a:prstGeom>
          <a:noFill/>
        </p:spPr>
      </p:pic>
      <p:pic>
        <p:nvPicPr>
          <p:cNvPr id="42002" name="Picture 18" descr="C:\Users\Nepotwin\Desktop\Сидор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931278"/>
            <a:ext cx="1309353" cy="1443381"/>
          </a:xfrm>
          <a:prstGeom prst="rect">
            <a:avLst/>
          </a:prstGeom>
          <a:noFill/>
        </p:spPr>
      </p:pic>
      <p:pic>
        <p:nvPicPr>
          <p:cNvPr id="8" name="Изображение 7" descr="Люба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53" y="3019510"/>
            <a:ext cx="1217439" cy="1440160"/>
          </a:xfrm>
          <a:prstGeom prst="rect">
            <a:avLst/>
          </a:prstGeom>
        </p:spPr>
      </p:pic>
      <p:pic>
        <p:nvPicPr>
          <p:cNvPr id="25" name="Изображение 24" descr="Нестерова 4 — копия 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37" y="3019510"/>
            <a:ext cx="1219200" cy="1457960"/>
          </a:xfrm>
          <a:prstGeom prst="rect">
            <a:avLst/>
          </a:prstGeom>
        </p:spPr>
      </p:pic>
      <p:pic>
        <p:nvPicPr>
          <p:cNvPr id="22531" name="Picture 3" descr="C:\Users\Persh\Pictures\349_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r="4979"/>
          <a:stretch/>
        </p:blipFill>
        <p:spPr bwMode="auto">
          <a:xfrm>
            <a:off x="4776386" y="908720"/>
            <a:ext cx="1319935" cy="14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Persh\Pictures\15_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3471"/>
          <a:stretch/>
        </p:blipFill>
        <p:spPr bwMode="auto">
          <a:xfrm>
            <a:off x="6690152" y="911787"/>
            <a:ext cx="1338232" cy="146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Persh\Pictures\100_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4923"/>
          <a:stretch/>
        </p:blipFill>
        <p:spPr bwMode="auto">
          <a:xfrm>
            <a:off x="2835262" y="3002928"/>
            <a:ext cx="1274465" cy="14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Persh\Pictures\45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3" y="4941168"/>
            <a:ext cx="1203834" cy="15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163" y="260350"/>
            <a:ext cx="1081087" cy="64928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3729" y="1023409"/>
            <a:ext cx="5688013" cy="54721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kumimoji="0" lang="ru-RU" sz="2300" b="1" dirty="0">
              <a:solidFill>
                <a:srgbClr val="95142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kumimoji="0" lang="ru-RU" sz="2000" b="1" i="1" dirty="0">
              <a:solidFill>
                <a:srgbClr val="3185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kumimoji="0" lang="ru-RU" sz="2000" b="1" dirty="0">
              <a:solidFill>
                <a:srgbClr val="31859C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Женщина с высшим образованием;</a:t>
            </a:r>
          </a:p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- Владеет иностранным языком;</a:t>
            </a:r>
          </a:p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- Энергична, ухожена;</a:t>
            </a:r>
          </a:p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- Состоятельна; 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kumimoji="0" lang="en-US" sz="2000" b="1" dirty="0">
                <a:solidFill>
                  <a:srgbClr val="31859C"/>
                </a:solidFill>
                <a:latin typeface="Georgia" pitchFamily="18" charset="0"/>
              </a:rPr>
              <a:t> </a:t>
            </a: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Имеет хорошую семью, </a:t>
            </a:r>
            <a:endParaRPr kumimoji="0" lang="en-US" sz="2000" b="1" dirty="0">
              <a:solidFill>
                <a:srgbClr val="31859C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детей (от 1 до 5 человек);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 Занимается бизнесом </a:t>
            </a:r>
            <a:endParaRPr kumimoji="0" lang="en-US" sz="2000" b="1" dirty="0">
              <a:solidFill>
                <a:srgbClr val="31859C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(или недавно отошла от дел);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 Интересуется искусством </a:t>
            </a:r>
            <a:endParaRPr kumimoji="0" lang="en-US" sz="2000" b="1" dirty="0">
              <a:solidFill>
                <a:srgbClr val="31859C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и спортом;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- Автомобилистка;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 Возраст: общий - 26-60 лет; </a:t>
            </a:r>
            <a:endParaRPr kumimoji="0" lang="en-US" sz="2000" b="1" dirty="0">
              <a:solidFill>
                <a:srgbClr val="31859C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kumimoji="0" lang="ru-RU" sz="2000" b="1" dirty="0">
                <a:solidFill>
                  <a:srgbClr val="31859C"/>
                </a:solidFill>
                <a:latin typeface="Georgia" pitchFamily="18" charset="0"/>
              </a:rPr>
              <a:t>(основа – 65%)  - 30-45 лет.</a:t>
            </a:r>
          </a:p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kumimoji="0" lang="ru-RU" sz="2000" b="1" dirty="0">
              <a:solidFill>
                <a:srgbClr val="31859C"/>
              </a:solidFill>
              <a:latin typeface="Georgia" pitchFamily="18" charset="0"/>
            </a:endParaRP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611188" y="923925"/>
            <a:ext cx="7273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>
                <a:solidFill>
                  <a:srgbClr val="951427"/>
                </a:solidFill>
              </a:rPr>
              <a:t>Обобщенный портрет участницы Женского Тура</a:t>
            </a:r>
          </a:p>
        </p:txBody>
      </p:sp>
      <p:pic>
        <p:nvPicPr>
          <p:cNvPr id="44035" name="Picture 3" descr="C:\Users\Екатерина\Desktop\DIM_9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73" y="1233732"/>
            <a:ext cx="2285679" cy="3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C:\Users\Екатерина\Desktop\579140_356720501138081_116884259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90" y="2952288"/>
            <a:ext cx="2457281" cy="36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547664" y="188913"/>
            <a:ext cx="6336704" cy="503783"/>
          </a:xfrm>
        </p:spPr>
        <p:txBody>
          <a:bodyPr/>
          <a:lstStyle/>
          <a:p>
            <a:pPr eaLnBrk="1" hangingPunct="1"/>
            <a:r>
              <a:rPr kumimoji="0" lang="ru-RU" sz="2000" b="1" dirty="0">
                <a:solidFill>
                  <a:srgbClr val="953735"/>
                </a:solidFill>
                <a:latin typeface="Georgia" pitchFamily="18" charset="0"/>
              </a:rPr>
              <a:t>       Турнирный график на </a:t>
            </a:r>
            <a:r>
              <a:rPr kumimoji="0" lang="ru-RU" sz="2000" b="1" dirty="0" smtClean="0">
                <a:solidFill>
                  <a:srgbClr val="953735"/>
                </a:solidFill>
                <a:latin typeface="Georgia" pitchFamily="18" charset="0"/>
              </a:rPr>
              <a:t>2022 </a:t>
            </a:r>
            <a:r>
              <a:rPr kumimoji="0" lang="ru-RU" sz="2000" b="1" dirty="0">
                <a:solidFill>
                  <a:srgbClr val="953735"/>
                </a:solidFill>
                <a:latin typeface="Georgia" pitchFamily="18" charset="0"/>
              </a:rPr>
              <a:t>год       </a:t>
            </a:r>
          </a:p>
        </p:txBody>
      </p:sp>
      <p:pic>
        <p:nvPicPr>
          <p:cNvPr id="27650" name="Содержимое 3" descr="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16632"/>
            <a:ext cx="1081087" cy="649288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466270"/>
              </p:ext>
            </p:extLst>
          </p:nvPr>
        </p:nvGraphicFramePr>
        <p:xfrm>
          <a:off x="323528" y="620688"/>
          <a:ext cx="8388425" cy="5760647"/>
        </p:xfrm>
        <a:graphic>
          <a:graphicData uri="http://schemas.openxmlformats.org/drawingml/2006/table">
            <a:tbl>
              <a:tblPr/>
              <a:tblGrid>
                <a:gridCol w="1162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5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60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96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 1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100" b="0" i="0" u="none" strike="noStrike" baseline="0" dirty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1</a:t>
                      </a:r>
                      <a:r>
                        <a:rPr lang="en-US" sz="1100" b="0" i="0" u="none" strike="noStrike" baseline="0" dirty="0" smtClean="0">
                          <a:latin typeface="Georgia" pitchFamily="18" charset="0"/>
                        </a:rPr>
                        <a:t>0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мая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 202</a:t>
                      </a:r>
                      <a:r>
                        <a:rPr lang="en-US" sz="1100" b="0" i="0" u="none" strike="noStrike" dirty="0" smtClean="0">
                          <a:latin typeface="Georgia" pitchFamily="18" charset="0"/>
                        </a:rPr>
                        <a:t>2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 г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МГГК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 2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17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мая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г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err="1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Линкс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 3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24 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мая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Нахабино.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Открытие сезона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 4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31 мая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 2022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Пестов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 5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07  </a:t>
                      </a: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июня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en-US" sz="1100" b="0" i="0" u="none" strike="noStrike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err="1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Целеево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 6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14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июня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err="1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Форест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 7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21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июня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err="1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Пирогово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 8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28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июня</a:t>
                      </a: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en-US" sz="1100" b="0" i="0" u="none" strike="noStrike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Нахабино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 9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05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июля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err="1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Завидово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10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12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июля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en-US" sz="1100" b="0" i="0" u="none" strike="noStrike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Агаларов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11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19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июля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err="1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Нахабино.</a:t>
                      </a:r>
                      <a:r>
                        <a:rPr lang="ru-RU" sz="1100" b="1" i="0" u="none" strike="noStrike" dirty="0" err="1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Мейджор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12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26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июля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err="1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Целеево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13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02 </a:t>
                      </a: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августа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err="1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Форест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4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09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августа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en-US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МГГК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15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16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августа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en-US" sz="1100" b="0" i="0" u="none" strike="noStrike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err="1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Линкс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6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23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августа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en-US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Нахабино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7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30 </a:t>
                      </a: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августа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en-US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err="1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Пирогово</a:t>
                      </a:r>
                      <a:r>
                        <a:rPr lang="ru-RU" sz="1100" b="1" i="0" u="none" strike="noStrike" dirty="0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. </a:t>
                      </a:r>
                      <a:r>
                        <a:rPr lang="ru-RU" sz="1100" b="1" i="0" u="none" strike="noStrike" dirty="0" err="1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Лайт-мейджор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18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06 </a:t>
                      </a: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сентября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Агаларов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9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13 </a:t>
                      </a: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сентября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en-US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err="1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Форест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20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сентября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en-US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err="1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Линкс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3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21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27 </a:t>
                      </a: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сентя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бря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en-US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Пестово. </a:t>
                      </a:r>
                      <a:r>
                        <a:rPr lang="ru-RU" sz="1100" b="1" i="0" u="none" strike="noStrike" dirty="0" err="1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Мейджор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.</a:t>
                      </a:r>
                      <a:r>
                        <a:rPr lang="ru-RU" sz="1100" b="1" i="0" u="none" strike="noStrike" baseline="0" dirty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1100" b="1" i="0" u="none" strike="noStrike" baseline="0" dirty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“ </a:t>
                      </a:r>
                      <a:r>
                        <a:rPr lang="ru-RU" sz="1100" b="1" i="0" u="none" strike="noStrike" baseline="0" dirty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Закрытие сезона</a:t>
                      </a:r>
                      <a:r>
                        <a:rPr lang="en-US" sz="1100" b="1" i="0" u="none" strike="noStrike" baseline="0" dirty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”</a:t>
                      </a:r>
                      <a:r>
                        <a:rPr lang="ru-RU" sz="1100" b="1" i="0" u="none" strike="noStrike" baseline="0" dirty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953735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4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22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04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октября </a:t>
                      </a:r>
                      <a:r>
                        <a:rPr lang="ru-RU" sz="1100" b="0" i="0" u="none" strike="noStrike" dirty="0" smtClean="0">
                          <a:latin typeface="Georgia" pitchFamily="18" charset="0"/>
                        </a:rPr>
                        <a:t>2022</a:t>
                      </a:r>
                      <a:r>
                        <a:rPr lang="en-US" sz="1100" b="0" i="0" u="none" strike="noStrike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latin typeface="Georgia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Нахабино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4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859C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23 этап.</a:t>
                      </a:r>
                    </a:p>
                  </a:txBody>
                  <a:tcPr marL="7357" marR="7357" marT="735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11 </a:t>
                      </a: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октября </a:t>
                      </a:r>
                      <a:r>
                        <a:rPr lang="ru-RU" sz="1100" b="0" i="0" u="none" strike="noStrike" baseline="0" dirty="0" smtClean="0">
                          <a:latin typeface="Georgia" pitchFamily="18" charset="0"/>
                        </a:rPr>
                        <a:t>2022 </a:t>
                      </a:r>
                      <a:r>
                        <a:rPr lang="ru-RU" sz="1100" b="0" i="0" u="none" strike="noStrike" baseline="0" dirty="0">
                          <a:latin typeface="Georgia" pitchFamily="18" charset="0"/>
                        </a:rPr>
                        <a:t>г.</a:t>
                      </a:r>
                      <a:endParaRPr lang="ru-RU" sz="1100" b="0" i="0" u="none" strike="noStrike" dirty="0"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953735"/>
                          </a:solidFill>
                          <a:latin typeface="Georgia" pitchFamily="18" charset="0"/>
                        </a:rPr>
                        <a:t>МГГК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8313" y="836613"/>
            <a:ext cx="8496300" cy="57594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kumimoji="0" lang="ru-RU" sz="2200" b="1" dirty="0">
                <a:solidFill>
                  <a:srgbClr val="27859C"/>
                </a:solidFill>
                <a:latin typeface="Georgia" pitchFamily="18" charset="0"/>
              </a:rPr>
              <a:t>В течение сезона мы подразделяем этапы на регулярные и специальные, последние называются  Мейджоры. Обязательными Мейджорами являются Открытие и Закрытие сезона. Всего таких этапов за сезон бывает не менее трёх. Мейджор – это большой гольф-праздник, на который мы приглашаем гостей, спонсоров и партнеров. Каждый Мейджор имеет свою тему и состоит из двух частей: спортивной и праздничной.</a:t>
            </a:r>
          </a:p>
          <a:p>
            <a:pPr eaLnBrk="1" hangingPunct="1"/>
            <a:endParaRPr kumimoji="0" lang="ru-RU" sz="2500" b="1" dirty="0">
              <a:solidFill>
                <a:srgbClr val="27859C"/>
              </a:solidFill>
              <a:latin typeface="Georgia" pitchFamily="18" charset="0"/>
            </a:endParaRPr>
          </a:p>
          <a:p>
            <a:pPr eaLnBrk="1" hangingPunct="1"/>
            <a:endParaRPr kumimoji="0" lang="ru-RU" sz="2500" b="1" dirty="0">
              <a:solidFill>
                <a:srgbClr val="27859C"/>
              </a:solidFill>
              <a:latin typeface="Georgia" pitchFamily="18" charset="0"/>
            </a:endParaRPr>
          </a:p>
          <a:p>
            <a:pPr eaLnBrk="1" hangingPunct="1"/>
            <a:endParaRPr kumimoji="0" lang="ru-RU" sz="2500" b="1" dirty="0">
              <a:solidFill>
                <a:srgbClr val="2785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/>
            <a:endParaRPr kumimoji="0" lang="ru-RU" sz="2500" b="1" dirty="0">
              <a:solidFill>
                <a:srgbClr val="2785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/>
            <a:endParaRPr kumimoji="0" lang="ru-RU" sz="2500" b="1" dirty="0">
              <a:solidFill>
                <a:srgbClr val="2785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/>
            <a:endParaRPr kumimoji="0" lang="ru-RU" sz="2500" b="1" dirty="0">
              <a:solidFill>
                <a:srgbClr val="2785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/>
            <a:endParaRPr kumimoji="0" lang="ru-RU" sz="2200" b="1" dirty="0">
              <a:solidFill>
                <a:srgbClr val="2785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/>
            <a:r>
              <a:rPr kumimoji="0" lang="ru-RU" sz="2200" b="1" dirty="0">
                <a:solidFill>
                  <a:srgbClr val="27859C"/>
                </a:solidFill>
                <a:latin typeface="Georgia" pitchFamily="18" charset="0"/>
              </a:rPr>
              <a:t>Во вторую часть входят Церемония Награждения призеров, выступления артистов, лотерея с призами от спонсоров, развлекательная программа для участниц ЖТ и гостей. На мероприятиях может присутствовать до 100 человек.</a:t>
            </a:r>
            <a:endParaRPr kumimoji="0" lang="ru-RU" sz="2200" dirty="0">
              <a:solidFill>
                <a:srgbClr val="95142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29698" name="Содержимое 3" descr="2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60350"/>
            <a:ext cx="1079500" cy="647700"/>
          </a:xfrm>
        </p:spPr>
      </p:pic>
      <p:pic>
        <p:nvPicPr>
          <p:cNvPr id="44034" name="Picture 2" descr="C:\Users\Екатерина\Desktop\314353_313226555441067_74377889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995026" cy="20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C:\Users\Екатерина\Desktop\DIM_08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12" y="2996953"/>
            <a:ext cx="3074944" cy="20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2771800" y="260350"/>
            <a:ext cx="5686400" cy="1512466"/>
          </a:xfrm>
        </p:spPr>
        <p:txBody>
          <a:bodyPr/>
          <a:lstStyle/>
          <a:p>
            <a:pPr eaLnBrk="1" hangingPunct="1"/>
            <a:r>
              <a:rPr kumimoji="0" lang="ru-RU" sz="2600" b="1" dirty="0">
                <a:solidFill>
                  <a:srgbClr val="951427"/>
                </a:solidFill>
                <a:latin typeface="Georgia" pitchFamily="18" charset="0"/>
              </a:rPr>
              <a:t>                </a:t>
            </a:r>
            <a:br>
              <a:rPr kumimoji="0" lang="ru-RU" sz="2600" b="1" dirty="0">
                <a:solidFill>
                  <a:srgbClr val="951427"/>
                </a:solidFill>
                <a:latin typeface="Georgia" pitchFamily="18" charset="0"/>
              </a:rPr>
            </a:br>
            <a:r>
              <a:rPr kumimoji="0" lang="ru-RU" sz="2600" b="1" dirty="0">
                <a:solidFill>
                  <a:srgbClr val="951427"/>
                </a:solidFill>
                <a:latin typeface="Georgia" pitchFamily="18" charset="0"/>
              </a:rPr>
              <a:t>Мейджор «Бал Цветов»,   гольф – клуб «Пестово».</a:t>
            </a:r>
          </a:p>
        </p:txBody>
      </p:sp>
      <p:pic>
        <p:nvPicPr>
          <p:cNvPr id="31747" name="Содержимое 3" descr="2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079" y="260648"/>
            <a:ext cx="1079500" cy="647700"/>
          </a:xfrm>
        </p:spPr>
      </p:pic>
      <p:pic>
        <p:nvPicPr>
          <p:cNvPr id="45058" name="Picture 2" descr="C:\Users\Екатерина\Desktop\_1WP9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7" y="2708920"/>
            <a:ext cx="5781844" cy="34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C:\Users\Екатерина\Desktop\1005815_646124122072757_81431783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74" y="2747097"/>
            <a:ext cx="2520105" cy="33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993</Words>
  <Application>Microsoft Office PowerPoint</Application>
  <PresentationFormat>Экран (4:3)</PresentationFormat>
  <Paragraphs>161</Paragraphs>
  <Slides>17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CorelDRAW</vt:lpstr>
      <vt:lpstr>СПОРТИВНОЕ   ОБЩЕСТВО ЛЮБИТЕЛЬНИЦ   ГОЛЬФА</vt:lpstr>
      <vt:lpstr>Презентация PowerPoint</vt:lpstr>
      <vt:lpstr>Некоммерческое партнерство «Женский Тур» провело свой первый сезон в 2010 году. С тех пор и по настоящее время в течение гольф-сезона каждый вторник участницы ЖТ играют во всех московских клубах. В Туре действует принцип открытого участия: любая гольфистка не моложе 25 лет, имеющая гандикап не более 36,0 , согласная с Положением о Туре, может принять  участие в наших соревнованиях. К началу сезона 2022 года в ЖТ насчитывается 70 активных участниц.</vt:lpstr>
      <vt:lpstr>Презентация PowerPoint</vt:lpstr>
      <vt:lpstr>Презентация PowerPoint</vt:lpstr>
      <vt:lpstr>Презентация PowerPoint</vt:lpstr>
      <vt:lpstr>       Турнирный график на 2022 год       </vt:lpstr>
      <vt:lpstr>Презентация PowerPoint</vt:lpstr>
      <vt:lpstr>                 Мейджор «Бал Цветов»,   гольф – клуб «Пестово».</vt:lpstr>
      <vt:lpstr>                                          Мейджор «Октоберфест», гольф-клуб «Агаларов эстейт».</vt:lpstr>
      <vt:lpstr>Женский тур предлагает различные варианты  сотрудничества для потенциальных спонсоров и партнеров. Турнирный пакет включает услуги, привилегии и преимущества, которые предоставляются Партнеру в рамках проведения отдельного этапа или годового сотрудничества.</vt:lpstr>
      <vt:lpstr>Целевая аудитория</vt:lpstr>
      <vt:lpstr>Спонсоры Женского Тура в предыдущих сезонах:</vt:lpstr>
      <vt:lpstr>Варианты спонсорства Женского Тура</vt:lpstr>
      <vt:lpstr>Спонсорские пакеты                               Женского Тура – 2022.</vt:lpstr>
      <vt:lpstr>Презентация PowerPoint</vt:lpstr>
      <vt:lpstr>Контактная информация</vt:lpstr>
    </vt:vector>
  </TitlesOfParts>
  <Company>Rosnano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Pershina@Irina.com</cp:lastModifiedBy>
  <cp:revision>409</cp:revision>
  <dcterms:created xsi:type="dcterms:W3CDTF">2011-11-28T23:05:31Z</dcterms:created>
  <dcterms:modified xsi:type="dcterms:W3CDTF">2022-03-24T11:20:40Z</dcterms:modified>
</cp:coreProperties>
</file>